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3"/>
  </p:notesMasterIdLst>
  <p:handoutMasterIdLst>
    <p:handoutMasterId r:id="rId84"/>
  </p:handoutMasterIdLst>
  <p:sldIdLst>
    <p:sldId id="256" r:id="rId2"/>
    <p:sldId id="657" r:id="rId3"/>
    <p:sldId id="2076137762" r:id="rId4"/>
    <p:sldId id="2076137937" r:id="rId5"/>
    <p:sldId id="2076137992" r:id="rId6"/>
    <p:sldId id="2076137938" r:id="rId7"/>
    <p:sldId id="2076137993" r:id="rId8"/>
    <p:sldId id="2076137964" r:id="rId9"/>
    <p:sldId id="2076137955" r:id="rId10"/>
    <p:sldId id="2076137946" r:id="rId11"/>
    <p:sldId id="663" r:id="rId12"/>
    <p:sldId id="664" r:id="rId13"/>
    <p:sldId id="2076137969" r:id="rId14"/>
    <p:sldId id="2076137970" r:id="rId15"/>
    <p:sldId id="696" r:id="rId16"/>
    <p:sldId id="697" r:id="rId17"/>
    <p:sldId id="2076137971" r:id="rId18"/>
    <p:sldId id="702" r:id="rId19"/>
    <p:sldId id="2076137972" r:id="rId20"/>
    <p:sldId id="2076137740" r:id="rId21"/>
    <p:sldId id="2076137996" r:id="rId22"/>
    <p:sldId id="2076137741" r:id="rId23"/>
    <p:sldId id="2076137743" r:id="rId24"/>
    <p:sldId id="2076137744" r:id="rId25"/>
    <p:sldId id="2076137745" r:id="rId26"/>
    <p:sldId id="2076138004" r:id="rId27"/>
    <p:sldId id="2076137959" r:id="rId28"/>
    <p:sldId id="2076137975" r:id="rId29"/>
    <p:sldId id="2076137976" r:id="rId30"/>
    <p:sldId id="2076138005" r:id="rId31"/>
    <p:sldId id="2076137961" r:id="rId32"/>
    <p:sldId id="2076137962" r:id="rId33"/>
    <p:sldId id="2076137963" r:id="rId34"/>
    <p:sldId id="667" r:id="rId35"/>
    <p:sldId id="2076137939" r:id="rId36"/>
    <p:sldId id="280" r:id="rId37"/>
    <p:sldId id="2076138000" r:id="rId38"/>
    <p:sldId id="2076137985" r:id="rId39"/>
    <p:sldId id="616" r:id="rId40"/>
    <p:sldId id="2076138006" r:id="rId41"/>
    <p:sldId id="2076137886" r:id="rId42"/>
    <p:sldId id="2076137858" r:id="rId43"/>
    <p:sldId id="516" r:id="rId44"/>
    <p:sldId id="261" r:id="rId45"/>
    <p:sldId id="518" r:id="rId46"/>
    <p:sldId id="2076137979" r:id="rId47"/>
    <p:sldId id="2076137853" r:id="rId48"/>
    <p:sldId id="2076137849" r:id="rId49"/>
    <p:sldId id="260" r:id="rId50"/>
    <p:sldId id="543" r:id="rId51"/>
    <p:sldId id="544" r:id="rId52"/>
    <p:sldId id="545" r:id="rId53"/>
    <p:sldId id="2076137981" r:id="rId54"/>
    <p:sldId id="546" r:id="rId55"/>
    <p:sldId id="553" r:id="rId56"/>
    <p:sldId id="2076137941" r:id="rId57"/>
    <p:sldId id="2076137980" r:id="rId58"/>
    <p:sldId id="259" r:id="rId59"/>
    <p:sldId id="2076137838" r:id="rId60"/>
    <p:sldId id="2076137957" r:id="rId61"/>
    <p:sldId id="642" r:id="rId62"/>
    <p:sldId id="2076137871" r:id="rId63"/>
    <p:sldId id="264" r:id="rId64"/>
    <p:sldId id="2076137726" r:id="rId65"/>
    <p:sldId id="317" r:id="rId66"/>
    <p:sldId id="318" r:id="rId67"/>
    <p:sldId id="2076137994" r:id="rId68"/>
    <p:sldId id="2076137995" r:id="rId69"/>
    <p:sldId id="2076138007" r:id="rId70"/>
    <p:sldId id="2076137899" r:id="rId71"/>
    <p:sldId id="2076137900" r:id="rId72"/>
    <p:sldId id="506" r:id="rId73"/>
    <p:sldId id="507" r:id="rId74"/>
    <p:sldId id="2076137734" r:id="rId75"/>
    <p:sldId id="2076137944" r:id="rId76"/>
    <p:sldId id="2076137942" r:id="rId77"/>
    <p:sldId id="2076137943" r:id="rId78"/>
    <p:sldId id="2076137986" r:id="rId79"/>
    <p:sldId id="2076138001" r:id="rId80"/>
    <p:sldId id="2076138002" r:id="rId81"/>
    <p:sldId id="2076138003" r:id="rId82"/>
  </p:sldIdLst>
  <p:sldSz cx="9144000" cy="6858000" type="screen4x3"/>
  <p:notesSz cx="6805613" cy="99441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60"/>
  </p:normalViewPr>
  <p:slideViewPr>
    <p:cSldViewPr>
      <p:cViewPr varScale="1">
        <p:scale>
          <a:sx n="70" d="100"/>
          <a:sy n="70" d="100"/>
        </p:scale>
        <p:origin x="11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handoutMaster" Target="handoutMasters/handout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9099" cy="497205"/>
          </a:xfrm>
          <a:prstGeom prst="rect">
            <a:avLst/>
          </a:prstGeom>
        </p:spPr>
        <p:txBody>
          <a:bodyPr vert="horz" lIns="91577" tIns="45789" rIns="91577" bIns="45789" rtlCol="0"/>
          <a:lstStyle>
            <a:lvl1pPr algn="l">
              <a:defRPr sz="1200"/>
            </a:lvl1pPr>
          </a:lstStyle>
          <a:p>
            <a:endParaRPr lang="da-DK"/>
          </a:p>
        </p:txBody>
      </p:sp>
      <p:sp>
        <p:nvSpPr>
          <p:cNvPr id="3" name="Pladsholder til dato 2"/>
          <p:cNvSpPr>
            <a:spLocks noGrp="1"/>
          </p:cNvSpPr>
          <p:nvPr>
            <p:ph type="dt" sz="quarter" idx="1"/>
          </p:nvPr>
        </p:nvSpPr>
        <p:spPr>
          <a:xfrm>
            <a:off x="3854940" y="0"/>
            <a:ext cx="2949099" cy="497205"/>
          </a:xfrm>
          <a:prstGeom prst="rect">
            <a:avLst/>
          </a:prstGeom>
        </p:spPr>
        <p:txBody>
          <a:bodyPr vert="horz" lIns="91577" tIns="45789" rIns="91577" bIns="45789" rtlCol="0"/>
          <a:lstStyle>
            <a:lvl1pPr algn="r">
              <a:defRPr sz="1200"/>
            </a:lvl1pPr>
          </a:lstStyle>
          <a:p>
            <a:fld id="{0D2684BD-B019-445B-B100-B35225720BFE}" type="datetimeFigureOut">
              <a:rPr lang="da-DK" smtClean="0"/>
              <a:pPr/>
              <a:t>20-01-2025</a:t>
            </a:fld>
            <a:endParaRPr lang="da-DK"/>
          </a:p>
        </p:txBody>
      </p:sp>
      <p:sp>
        <p:nvSpPr>
          <p:cNvPr id="4" name="Pladsholder til sidefod 3"/>
          <p:cNvSpPr>
            <a:spLocks noGrp="1"/>
          </p:cNvSpPr>
          <p:nvPr>
            <p:ph type="ftr" sz="quarter" idx="2"/>
          </p:nvPr>
        </p:nvSpPr>
        <p:spPr>
          <a:xfrm>
            <a:off x="0" y="9445169"/>
            <a:ext cx="2949099" cy="497205"/>
          </a:xfrm>
          <a:prstGeom prst="rect">
            <a:avLst/>
          </a:prstGeom>
        </p:spPr>
        <p:txBody>
          <a:bodyPr vert="horz" lIns="91577" tIns="45789" rIns="91577" bIns="45789" rtlCol="0" anchor="b"/>
          <a:lstStyle>
            <a:lvl1pPr algn="l">
              <a:defRPr sz="1200"/>
            </a:lvl1pPr>
          </a:lstStyle>
          <a:p>
            <a:endParaRPr lang="da-DK"/>
          </a:p>
        </p:txBody>
      </p:sp>
      <p:sp>
        <p:nvSpPr>
          <p:cNvPr id="5" name="Pladsholder til diasnummer 4"/>
          <p:cNvSpPr>
            <a:spLocks noGrp="1"/>
          </p:cNvSpPr>
          <p:nvPr>
            <p:ph type="sldNum" sz="quarter" idx="3"/>
          </p:nvPr>
        </p:nvSpPr>
        <p:spPr>
          <a:xfrm>
            <a:off x="3854940" y="9445169"/>
            <a:ext cx="2949099" cy="497205"/>
          </a:xfrm>
          <a:prstGeom prst="rect">
            <a:avLst/>
          </a:prstGeom>
        </p:spPr>
        <p:txBody>
          <a:bodyPr vert="horz" lIns="91577" tIns="45789" rIns="91577" bIns="45789" rtlCol="0" anchor="b"/>
          <a:lstStyle>
            <a:lvl1pPr algn="r">
              <a:defRPr sz="1200"/>
            </a:lvl1pPr>
          </a:lstStyle>
          <a:p>
            <a:fld id="{0B25C6D8-1C7E-4D43-908A-A7CA076C475C}" type="slidenum">
              <a:rPr lang="da-DK" smtClean="0"/>
              <a:pPr/>
              <a:t>‹nr.›</a:t>
            </a:fld>
            <a:endParaRPr lang="da-DK"/>
          </a:p>
        </p:txBody>
      </p:sp>
    </p:spTree>
    <p:extLst>
      <p:ext uri="{BB962C8B-B14F-4D97-AF65-F5344CB8AC3E}">
        <p14:creationId xmlns:p14="http://schemas.microsoft.com/office/powerpoint/2010/main" val="37414288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9099" cy="497205"/>
          </a:xfrm>
          <a:prstGeom prst="rect">
            <a:avLst/>
          </a:prstGeom>
        </p:spPr>
        <p:txBody>
          <a:bodyPr vert="horz" lIns="91577" tIns="45789" rIns="91577" bIns="45789" rtlCol="0"/>
          <a:lstStyle>
            <a:lvl1pPr algn="l">
              <a:defRPr sz="1200"/>
            </a:lvl1pPr>
          </a:lstStyle>
          <a:p>
            <a:endParaRPr lang="da-DK"/>
          </a:p>
        </p:txBody>
      </p:sp>
      <p:sp>
        <p:nvSpPr>
          <p:cNvPr id="3" name="Pladsholder til dato 2"/>
          <p:cNvSpPr>
            <a:spLocks noGrp="1"/>
          </p:cNvSpPr>
          <p:nvPr>
            <p:ph type="dt" idx="1"/>
          </p:nvPr>
        </p:nvSpPr>
        <p:spPr>
          <a:xfrm>
            <a:off x="3854940" y="0"/>
            <a:ext cx="2949099" cy="497205"/>
          </a:xfrm>
          <a:prstGeom prst="rect">
            <a:avLst/>
          </a:prstGeom>
        </p:spPr>
        <p:txBody>
          <a:bodyPr vert="horz" lIns="91577" tIns="45789" rIns="91577" bIns="45789" rtlCol="0"/>
          <a:lstStyle>
            <a:lvl1pPr algn="r">
              <a:defRPr sz="1200"/>
            </a:lvl1pPr>
          </a:lstStyle>
          <a:p>
            <a:fld id="{A442EF13-6FB3-46CC-AD42-04CA925D0831}" type="datetimeFigureOut">
              <a:rPr lang="da-DK" smtClean="0"/>
              <a:pPr/>
              <a:t>20-01-2025</a:t>
            </a:fld>
            <a:endParaRPr lang="da-DK"/>
          </a:p>
        </p:txBody>
      </p:sp>
      <p:sp>
        <p:nvSpPr>
          <p:cNvPr id="4" name="Pladsholder til diasbillede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1577" tIns="45789" rIns="91577" bIns="45789" rtlCol="0" anchor="ctr"/>
          <a:lstStyle/>
          <a:p>
            <a:endParaRPr lang="da-DK"/>
          </a:p>
        </p:txBody>
      </p:sp>
      <p:sp>
        <p:nvSpPr>
          <p:cNvPr id="5" name="Pladsholder til noter 4"/>
          <p:cNvSpPr>
            <a:spLocks noGrp="1"/>
          </p:cNvSpPr>
          <p:nvPr>
            <p:ph type="body" sz="quarter" idx="3"/>
          </p:nvPr>
        </p:nvSpPr>
        <p:spPr>
          <a:xfrm>
            <a:off x="680562" y="4723448"/>
            <a:ext cx="5444490" cy="4474845"/>
          </a:xfrm>
          <a:prstGeom prst="rect">
            <a:avLst/>
          </a:prstGeom>
        </p:spPr>
        <p:txBody>
          <a:bodyPr vert="horz" lIns="91577" tIns="45789" rIns="91577" bIns="45789"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45169"/>
            <a:ext cx="2949099" cy="497205"/>
          </a:xfrm>
          <a:prstGeom prst="rect">
            <a:avLst/>
          </a:prstGeom>
        </p:spPr>
        <p:txBody>
          <a:bodyPr vert="horz" lIns="91577" tIns="45789" rIns="91577" bIns="45789" rtlCol="0" anchor="b"/>
          <a:lstStyle>
            <a:lvl1pPr algn="l">
              <a:defRPr sz="1200"/>
            </a:lvl1pPr>
          </a:lstStyle>
          <a:p>
            <a:endParaRPr lang="da-DK"/>
          </a:p>
        </p:txBody>
      </p:sp>
      <p:sp>
        <p:nvSpPr>
          <p:cNvPr id="7" name="Pladsholder til diasnummer 6"/>
          <p:cNvSpPr>
            <a:spLocks noGrp="1"/>
          </p:cNvSpPr>
          <p:nvPr>
            <p:ph type="sldNum" sz="quarter" idx="5"/>
          </p:nvPr>
        </p:nvSpPr>
        <p:spPr>
          <a:xfrm>
            <a:off x="3854940" y="9445169"/>
            <a:ext cx="2949099" cy="497205"/>
          </a:xfrm>
          <a:prstGeom prst="rect">
            <a:avLst/>
          </a:prstGeom>
        </p:spPr>
        <p:txBody>
          <a:bodyPr vert="horz" lIns="91577" tIns="45789" rIns="91577" bIns="45789" rtlCol="0" anchor="b"/>
          <a:lstStyle>
            <a:lvl1pPr algn="r">
              <a:defRPr sz="1200"/>
            </a:lvl1pPr>
          </a:lstStyle>
          <a:p>
            <a:fld id="{3067A52F-C227-49FE-BEF3-91714FB6D7E2}" type="slidenum">
              <a:rPr lang="da-DK" smtClean="0"/>
              <a:pPr/>
              <a:t>‹nr.›</a:t>
            </a:fld>
            <a:endParaRPr lang="da-DK"/>
          </a:p>
        </p:txBody>
      </p:sp>
    </p:spTree>
    <p:extLst>
      <p:ext uri="{BB962C8B-B14F-4D97-AF65-F5344CB8AC3E}">
        <p14:creationId xmlns:p14="http://schemas.microsoft.com/office/powerpoint/2010/main" val="3658896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8000"/>
            <a:ext cx="5645150" cy="4233863"/>
          </a:xfrm>
        </p:spPr>
      </p:sp>
      <p:sp>
        <p:nvSpPr>
          <p:cNvPr id="186371" name="Rectangle 3"/>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21704414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873B4D0-DE08-44D6-9419-8A368092F5F9}" type="slidenum">
              <a:rPr lang="da-DK" smtClean="0"/>
              <a:t>18</a:t>
            </a:fld>
            <a:endParaRPr lang="da-DK" dirty="0"/>
          </a:p>
        </p:txBody>
      </p:sp>
    </p:spTree>
    <p:extLst>
      <p:ext uri="{BB962C8B-B14F-4D97-AF65-F5344CB8AC3E}">
        <p14:creationId xmlns:p14="http://schemas.microsoft.com/office/powerpoint/2010/main" val="1484881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873B4D0-DE08-44D6-9419-8A368092F5F9}" type="slidenum">
              <a:rPr lang="da-DK" smtClean="0"/>
              <a:t>19</a:t>
            </a:fld>
            <a:endParaRPr lang="da-DK" dirty="0"/>
          </a:p>
        </p:txBody>
      </p:sp>
    </p:spTree>
    <p:extLst>
      <p:ext uri="{BB962C8B-B14F-4D97-AF65-F5344CB8AC3E}">
        <p14:creationId xmlns:p14="http://schemas.microsoft.com/office/powerpoint/2010/main" val="6828423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8000"/>
            <a:ext cx="5645150" cy="4233863"/>
          </a:xfrm>
        </p:spPr>
      </p:sp>
      <p:sp>
        <p:nvSpPr>
          <p:cNvPr id="186371" name="Rectangle 3"/>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18093633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40AFA-E524-509B-14D7-F007222FC047}"/>
            </a:ext>
          </a:extLst>
        </p:cNvPr>
        <p:cNvGrpSpPr/>
        <p:nvPr/>
      </p:nvGrpSpPr>
      <p:grpSpPr>
        <a:xfrm>
          <a:off x="0" y="0"/>
          <a:ext cx="0" cy="0"/>
          <a:chOff x="0" y="0"/>
          <a:chExt cx="0" cy="0"/>
        </a:xfrm>
      </p:grpSpPr>
      <p:sp>
        <p:nvSpPr>
          <p:cNvPr id="186370" name="Rectangle 2">
            <a:extLst>
              <a:ext uri="{FF2B5EF4-FFF2-40B4-BE49-F238E27FC236}">
                <a16:creationId xmlns:a16="http://schemas.microsoft.com/office/drawing/2014/main" id="{7103621A-D3F4-9A78-E0DB-A56CFF299705}"/>
              </a:ext>
            </a:extLst>
          </p:cNvPr>
          <p:cNvSpPr>
            <a:spLocks noGrp="1" noRot="1" noChangeAspect="1" noChangeArrowheads="1" noTextEdit="1"/>
          </p:cNvSpPr>
          <p:nvPr>
            <p:ph type="sldImg"/>
          </p:nvPr>
        </p:nvSpPr>
        <p:spPr>
          <a:xfrm>
            <a:off x="723900" y="508000"/>
            <a:ext cx="5645150" cy="4233863"/>
          </a:xfrm>
        </p:spPr>
      </p:sp>
      <p:sp>
        <p:nvSpPr>
          <p:cNvPr id="186371" name="Rectangle 3">
            <a:extLst>
              <a:ext uri="{FF2B5EF4-FFF2-40B4-BE49-F238E27FC236}">
                <a16:creationId xmlns:a16="http://schemas.microsoft.com/office/drawing/2014/main" id="{8035060C-5246-2F2C-C6DB-BEFB303D86B9}"/>
              </a:ext>
            </a:extLst>
          </p:cNvPr>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4278922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8000"/>
            <a:ext cx="5645150" cy="4233863"/>
          </a:xfrm>
        </p:spPr>
      </p:sp>
      <p:sp>
        <p:nvSpPr>
          <p:cNvPr id="186371" name="Rectangle 3"/>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31812324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8000"/>
            <a:ext cx="5645150" cy="4233863"/>
          </a:xfrm>
        </p:spPr>
      </p:sp>
      <p:sp>
        <p:nvSpPr>
          <p:cNvPr id="186371" name="Rectangle 3"/>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24255066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8000"/>
            <a:ext cx="5645150" cy="4233863"/>
          </a:xfrm>
        </p:spPr>
      </p:sp>
      <p:sp>
        <p:nvSpPr>
          <p:cNvPr id="186371" name="Rectangle 3"/>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24437696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8000"/>
            <a:ext cx="5645150" cy="4233863"/>
          </a:xfrm>
        </p:spPr>
      </p:sp>
      <p:sp>
        <p:nvSpPr>
          <p:cNvPr id="186371" name="Rectangle 3"/>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25241249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553CE-380A-AB48-1CCC-15A272F531EC}"/>
            </a:ext>
          </a:extLst>
        </p:cNvPr>
        <p:cNvGrpSpPr/>
        <p:nvPr/>
      </p:nvGrpSpPr>
      <p:grpSpPr>
        <a:xfrm>
          <a:off x="0" y="0"/>
          <a:ext cx="0" cy="0"/>
          <a:chOff x="0" y="0"/>
          <a:chExt cx="0" cy="0"/>
        </a:xfrm>
      </p:grpSpPr>
      <p:sp>
        <p:nvSpPr>
          <p:cNvPr id="186370" name="Rectangle 2">
            <a:extLst>
              <a:ext uri="{FF2B5EF4-FFF2-40B4-BE49-F238E27FC236}">
                <a16:creationId xmlns:a16="http://schemas.microsoft.com/office/drawing/2014/main" id="{ACC860E9-0CCA-18F9-8970-C853CAA98E50}"/>
              </a:ext>
            </a:extLst>
          </p:cNvPr>
          <p:cNvSpPr>
            <a:spLocks noGrp="1" noRot="1" noChangeAspect="1" noChangeArrowheads="1" noTextEdit="1"/>
          </p:cNvSpPr>
          <p:nvPr>
            <p:ph type="sldImg"/>
          </p:nvPr>
        </p:nvSpPr>
        <p:spPr>
          <a:xfrm>
            <a:off x="723900" y="508000"/>
            <a:ext cx="5645150" cy="4233863"/>
          </a:xfrm>
        </p:spPr>
      </p:sp>
      <p:sp>
        <p:nvSpPr>
          <p:cNvPr id="186371" name="Rectangle 3">
            <a:extLst>
              <a:ext uri="{FF2B5EF4-FFF2-40B4-BE49-F238E27FC236}">
                <a16:creationId xmlns:a16="http://schemas.microsoft.com/office/drawing/2014/main" id="{54CB74C2-2C02-985D-4776-DEC02A07F10B}"/>
              </a:ext>
            </a:extLst>
          </p:cNvPr>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13673755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8000"/>
            <a:ext cx="5645150" cy="4233863"/>
          </a:xfrm>
        </p:spPr>
      </p:sp>
      <p:sp>
        <p:nvSpPr>
          <p:cNvPr id="186371" name="Rectangle 3"/>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346750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873B4D0-DE08-44D6-9419-8A368092F5F9}" type="slidenum">
              <a:rPr lang="da-DK" smtClean="0"/>
              <a:t>10</a:t>
            </a:fld>
            <a:endParaRPr lang="da-DK" dirty="0"/>
          </a:p>
        </p:txBody>
      </p:sp>
    </p:spTree>
    <p:extLst>
      <p:ext uri="{BB962C8B-B14F-4D97-AF65-F5344CB8AC3E}">
        <p14:creationId xmlns:p14="http://schemas.microsoft.com/office/powerpoint/2010/main" val="36790181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8000"/>
            <a:ext cx="5645150" cy="4233863"/>
          </a:xfrm>
        </p:spPr>
      </p:sp>
      <p:sp>
        <p:nvSpPr>
          <p:cNvPr id="186371" name="Rectangle 3"/>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38536763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8000"/>
            <a:ext cx="5645150" cy="4233863"/>
          </a:xfrm>
        </p:spPr>
      </p:sp>
      <p:sp>
        <p:nvSpPr>
          <p:cNvPr id="186371" name="Rectangle 3"/>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23875891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B8614-6ED7-99F0-7FC9-4C2B5981B78B}"/>
            </a:ext>
          </a:extLst>
        </p:cNvPr>
        <p:cNvGrpSpPr/>
        <p:nvPr/>
      </p:nvGrpSpPr>
      <p:grpSpPr>
        <a:xfrm>
          <a:off x="0" y="0"/>
          <a:ext cx="0" cy="0"/>
          <a:chOff x="0" y="0"/>
          <a:chExt cx="0" cy="0"/>
        </a:xfrm>
      </p:grpSpPr>
      <p:sp>
        <p:nvSpPr>
          <p:cNvPr id="186370" name="Rectangle 2">
            <a:extLst>
              <a:ext uri="{FF2B5EF4-FFF2-40B4-BE49-F238E27FC236}">
                <a16:creationId xmlns:a16="http://schemas.microsoft.com/office/drawing/2014/main" id="{7B764947-E3D2-69E7-B45D-3E42199ECF1B}"/>
              </a:ext>
            </a:extLst>
          </p:cNvPr>
          <p:cNvSpPr>
            <a:spLocks noGrp="1" noRot="1" noChangeAspect="1" noChangeArrowheads="1" noTextEdit="1"/>
          </p:cNvSpPr>
          <p:nvPr>
            <p:ph type="sldImg"/>
          </p:nvPr>
        </p:nvSpPr>
        <p:spPr>
          <a:xfrm>
            <a:off x="723900" y="508000"/>
            <a:ext cx="5645150" cy="4233863"/>
          </a:xfrm>
        </p:spPr>
      </p:sp>
      <p:sp>
        <p:nvSpPr>
          <p:cNvPr id="186371" name="Rectangle 3">
            <a:extLst>
              <a:ext uri="{FF2B5EF4-FFF2-40B4-BE49-F238E27FC236}">
                <a16:creationId xmlns:a16="http://schemas.microsoft.com/office/drawing/2014/main" id="{C3FFCDAF-3F70-6430-0FE0-AA876775F16B}"/>
              </a:ext>
            </a:extLst>
          </p:cNvPr>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29172638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8000"/>
            <a:ext cx="5645150" cy="4233863"/>
          </a:xfrm>
        </p:spPr>
      </p:sp>
      <p:sp>
        <p:nvSpPr>
          <p:cNvPr id="186371" name="Rectangle 3"/>
          <p:cNvSpPr>
            <a:spLocks noGrp="1" noChangeArrowheads="1"/>
          </p:cNvSpPr>
          <p:nvPr>
            <p:ph type="body" idx="1"/>
          </p:nvPr>
        </p:nvSpPr>
        <p:spPr bwMode="auto">
          <a:xfrm>
            <a:off x="708786" y="4852389"/>
            <a:ext cx="5673450" cy="4597251"/>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13315209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6413"/>
            <a:ext cx="5635625" cy="4227512"/>
          </a:xfrm>
        </p:spPr>
      </p:sp>
      <p:sp>
        <p:nvSpPr>
          <p:cNvPr id="186371" name="Rectangle 3"/>
          <p:cNvSpPr>
            <a:spLocks noGrp="1" noChangeArrowheads="1"/>
          </p:cNvSpPr>
          <p:nvPr>
            <p:ph type="body" idx="1"/>
          </p:nvPr>
        </p:nvSpPr>
        <p:spPr bwMode="auto">
          <a:xfrm>
            <a:off x="707959" y="4843869"/>
            <a:ext cx="5666833" cy="4589178"/>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36564805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723900" y="506413"/>
            <a:ext cx="5635625" cy="4227512"/>
          </a:xfrm>
        </p:spPr>
      </p:sp>
      <p:sp>
        <p:nvSpPr>
          <p:cNvPr id="186371" name="Rectangle 3"/>
          <p:cNvSpPr>
            <a:spLocks noGrp="1" noChangeArrowheads="1"/>
          </p:cNvSpPr>
          <p:nvPr>
            <p:ph type="body" idx="1"/>
          </p:nvPr>
        </p:nvSpPr>
        <p:spPr bwMode="auto">
          <a:xfrm>
            <a:off x="707959" y="4843869"/>
            <a:ext cx="5666833" cy="4589178"/>
          </a:xfrm>
          <a:prstGeom prst="rect">
            <a:avLst/>
          </a:prstGeom>
          <a:noFill/>
          <a:ln>
            <a:miter lim="800000"/>
            <a:headEnd/>
            <a:tailEnd/>
          </a:ln>
        </p:spPr>
        <p:txBody>
          <a:bodyPr/>
          <a:lstStyle/>
          <a:p>
            <a:pPr eaLnBrk="1" hangingPunct="1"/>
            <a:endParaRPr lang="en-US"/>
          </a:p>
        </p:txBody>
      </p:sp>
    </p:spTree>
    <p:extLst>
      <p:ext uri="{BB962C8B-B14F-4D97-AF65-F5344CB8AC3E}">
        <p14:creationId xmlns:p14="http://schemas.microsoft.com/office/powerpoint/2010/main" val="34463413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4"/>
          <p:cNvSpPr>
            <a:spLocks noGrp="1" noRot="1" noChangeAspect="1" noChangeArrowheads="1" noTextEdit="1"/>
          </p:cNvSpPr>
          <p:nvPr>
            <p:ph type="sldImg"/>
          </p:nvPr>
        </p:nvSpPr>
        <p:spPr>
          <a:xfrm>
            <a:off x="657225" y="493713"/>
            <a:ext cx="5475288" cy="4105275"/>
          </a:xfrm>
        </p:spPr>
      </p:sp>
      <p:sp>
        <p:nvSpPr>
          <p:cNvPr id="152579" name="Rectangle 5"/>
          <p:cNvSpPr>
            <a:spLocks noGrp="1" noChangeArrowheads="1"/>
          </p:cNvSpPr>
          <p:nvPr>
            <p:ph type="body" idx="1"/>
          </p:nvPr>
        </p:nvSpPr>
        <p:spPr bwMode="auto">
          <a:xfrm>
            <a:off x="678672" y="4706374"/>
            <a:ext cx="5432404" cy="4458912"/>
          </a:xfrm>
          <a:prstGeom prst="rect">
            <a:avLst/>
          </a:prstGeom>
          <a:noFill/>
          <a:ln>
            <a:miter lim="800000"/>
            <a:headEnd/>
            <a:tailEnd/>
          </a:ln>
        </p:spPr>
        <p:txBody>
          <a:bodyPr lIns="91280" tIns="45639" rIns="91280" bIns="45639"/>
          <a:lstStyle/>
          <a:p>
            <a:pPr eaLnBrk="1" hangingPunct="1"/>
            <a:endParaRPr lang="en-US"/>
          </a:p>
        </p:txBody>
      </p:sp>
    </p:spTree>
    <p:extLst>
      <p:ext uri="{BB962C8B-B14F-4D97-AF65-F5344CB8AC3E}">
        <p14:creationId xmlns:p14="http://schemas.microsoft.com/office/powerpoint/2010/main" val="18937514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890F1-C36E-CFBE-A3FF-B79DE34CE8C7}"/>
            </a:ext>
          </a:extLst>
        </p:cNvPr>
        <p:cNvGrpSpPr/>
        <p:nvPr/>
      </p:nvGrpSpPr>
      <p:grpSpPr>
        <a:xfrm>
          <a:off x="0" y="0"/>
          <a:ext cx="0" cy="0"/>
          <a:chOff x="0" y="0"/>
          <a:chExt cx="0" cy="0"/>
        </a:xfrm>
      </p:grpSpPr>
      <p:sp>
        <p:nvSpPr>
          <p:cNvPr id="152578" name="Rectangle 4">
            <a:extLst>
              <a:ext uri="{FF2B5EF4-FFF2-40B4-BE49-F238E27FC236}">
                <a16:creationId xmlns:a16="http://schemas.microsoft.com/office/drawing/2014/main" id="{6DC5C736-62C1-E12D-2C09-B79EB4EBEEDB}"/>
              </a:ext>
            </a:extLst>
          </p:cNvPr>
          <p:cNvSpPr>
            <a:spLocks noGrp="1" noRot="1" noChangeAspect="1" noChangeArrowheads="1" noTextEdit="1"/>
          </p:cNvSpPr>
          <p:nvPr>
            <p:ph type="sldImg"/>
          </p:nvPr>
        </p:nvSpPr>
        <p:spPr>
          <a:xfrm>
            <a:off x="657225" y="493713"/>
            <a:ext cx="5475288" cy="4105275"/>
          </a:xfrm>
        </p:spPr>
      </p:sp>
      <p:sp>
        <p:nvSpPr>
          <p:cNvPr id="152579" name="Rectangle 5">
            <a:extLst>
              <a:ext uri="{FF2B5EF4-FFF2-40B4-BE49-F238E27FC236}">
                <a16:creationId xmlns:a16="http://schemas.microsoft.com/office/drawing/2014/main" id="{58C31588-327E-B382-6214-36B2A678B38F}"/>
              </a:ext>
            </a:extLst>
          </p:cNvPr>
          <p:cNvSpPr>
            <a:spLocks noGrp="1" noChangeArrowheads="1"/>
          </p:cNvSpPr>
          <p:nvPr>
            <p:ph type="body" idx="1"/>
          </p:nvPr>
        </p:nvSpPr>
        <p:spPr bwMode="auto">
          <a:xfrm>
            <a:off x="678672" y="4706374"/>
            <a:ext cx="5432404" cy="4458912"/>
          </a:xfrm>
          <a:prstGeom prst="rect">
            <a:avLst/>
          </a:prstGeom>
          <a:noFill/>
          <a:ln>
            <a:miter lim="800000"/>
            <a:headEnd/>
            <a:tailEnd/>
          </a:ln>
        </p:spPr>
        <p:txBody>
          <a:bodyPr lIns="91280" tIns="45639" rIns="91280" bIns="45639"/>
          <a:lstStyle/>
          <a:p>
            <a:pPr eaLnBrk="1" hangingPunct="1"/>
            <a:endParaRPr lang="en-US"/>
          </a:p>
        </p:txBody>
      </p:sp>
    </p:spTree>
    <p:extLst>
      <p:ext uri="{BB962C8B-B14F-4D97-AF65-F5344CB8AC3E}">
        <p14:creationId xmlns:p14="http://schemas.microsoft.com/office/powerpoint/2010/main" val="31360913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D17B3-D131-8D0B-DBA6-498C7EBACFC1}"/>
            </a:ext>
          </a:extLst>
        </p:cNvPr>
        <p:cNvGrpSpPr/>
        <p:nvPr/>
      </p:nvGrpSpPr>
      <p:grpSpPr>
        <a:xfrm>
          <a:off x="0" y="0"/>
          <a:ext cx="0" cy="0"/>
          <a:chOff x="0" y="0"/>
          <a:chExt cx="0" cy="0"/>
        </a:xfrm>
      </p:grpSpPr>
      <p:sp>
        <p:nvSpPr>
          <p:cNvPr id="152578" name="Rectangle 4">
            <a:extLst>
              <a:ext uri="{FF2B5EF4-FFF2-40B4-BE49-F238E27FC236}">
                <a16:creationId xmlns:a16="http://schemas.microsoft.com/office/drawing/2014/main" id="{52BC0B18-7922-FB8A-774A-557D413EA7DC}"/>
              </a:ext>
            </a:extLst>
          </p:cNvPr>
          <p:cNvSpPr>
            <a:spLocks noGrp="1" noRot="1" noChangeAspect="1" noChangeArrowheads="1" noTextEdit="1"/>
          </p:cNvSpPr>
          <p:nvPr>
            <p:ph type="sldImg"/>
          </p:nvPr>
        </p:nvSpPr>
        <p:spPr>
          <a:xfrm>
            <a:off x="657225" y="493713"/>
            <a:ext cx="5475288" cy="4105275"/>
          </a:xfrm>
        </p:spPr>
      </p:sp>
      <p:sp>
        <p:nvSpPr>
          <p:cNvPr id="152579" name="Rectangle 5">
            <a:extLst>
              <a:ext uri="{FF2B5EF4-FFF2-40B4-BE49-F238E27FC236}">
                <a16:creationId xmlns:a16="http://schemas.microsoft.com/office/drawing/2014/main" id="{E380FC35-1245-EA8B-5BB2-B9E1C272CCCB}"/>
              </a:ext>
            </a:extLst>
          </p:cNvPr>
          <p:cNvSpPr>
            <a:spLocks noGrp="1" noChangeArrowheads="1"/>
          </p:cNvSpPr>
          <p:nvPr>
            <p:ph type="body" idx="1"/>
          </p:nvPr>
        </p:nvSpPr>
        <p:spPr bwMode="auto">
          <a:xfrm>
            <a:off x="678672" y="4706374"/>
            <a:ext cx="5432404" cy="4458912"/>
          </a:xfrm>
          <a:prstGeom prst="rect">
            <a:avLst/>
          </a:prstGeom>
          <a:noFill/>
          <a:ln>
            <a:miter lim="800000"/>
            <a:headEnd/>
            <a:tailEnd/>
          </a:ln>
        </p:spPr>
        <p:txBody>
          <a:bodyPr lIns="91280" tIns="45639" rIns="91280" bIns="45639"/>
          <a:lstStyle/>
          <a:p>
            <a:pPr eaLnBrk="1" hangingPunct="1"/>
            <a:endParaRPr lang="en-US"/>
          </a:p>
        </p:txBody>
      </p:sp>
    </p:spTree>
    <p:extLst>
      <p:ext uri="{BB962C8B-B14F-4D97-AF65-F5344CB8AC3E}">
        <p14:creationId xmlns:p14="http://schemas.microsoft.com/office/powerpoint/2010/main" val="7684595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4"/>
          <p:cNvSpPr>
            <a:spLocks noGrp="1" noRot="1" noChangeAspect="1" noChangeArrowheads="1" noTextEdit="1"/>
          </p:cNvSpPr>
          <p:nvPr>
            <p:ph type="sldImg"/>
          </p:nvPr>
        </p:nvSpPr>
        <p:spPr>
          <a:xfrm>
            <a:off x="658813" y="495300"/>
            <a:ext cx="5491162" cy="4119563"/>
          </a:xfrm>
        </p:spPr>
      </p:sp>
      <p:sp>
        <p:nvSpPr>
          <p:cNvPr id="105475" name="Rectangle 5"/>
          <p:cNvSpPr>
            <a:spLocks noGrp="1" noChangeArrowheads="1"/>
          </p:cNvSpPr>
          <p:nvPr>
            <p:ph type="body" idx="1"/>
          </p:nvPr>
        </p:nvSpPr>
        <p:spPr bwMode="auto">
          <a:xfrm>
            <a:off x="680259" y="4722948"/>
            <a:ext cx="5445099" cy="4474612"/>
          </a:xfrm>
          <a:prstGeom prst="rect">
            <a:avLst/>
          </a:prstGeom>
          <a:noFill/>
          <a:ln>
            <a:miter lim="800000"/>
            <a:headEnd/>
            <a:tailEnd/>
          </a:ln>
        </p:spPr>
        <p:txBody>
          <a:bodyPr/>
          <a:lstStyle/>
          <a:p>
            <a:pPr eaLnBrk="1" hangingPunct="1"/>
            <a:endParaRPr lang="en-US"/>
          </a:p>
        </p:txBody>
      </p:sp>
      <p:sp>
        <p:nvSpPr>
          <p:cNvPr id="2" name="Pladsholder til dato 1"/>
          <p:cNvSpPr>
            <a:spLocks noGrp="1"/>
          </p:cNvSpPr>
          <p:nvPr>
            <p:ph type="dt" idx="10"/>
          </p:nvPr>
        </p:nvSpPr>
        <p:spPr/>
        <p:txBody>
          <a:bodyPr/>
          <a:lstStyle/>
          <a:p>
            <a:endParaRPr lang="da-DK"/>
          </a:p>
        </p:txBody>
      </p:sp>
    </p:spTree>
    <p:extLst>
      <p:ext uri="{BB962C8B-B14F-4D97-AF65-F5344CB8AC3E}">
        <p14:creationId xmlns:p14="http://schemas.microsoft.com/office/powerpoint/2010/main" val="1736189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873B4D0-DE08-44D6-9419-8A368092F5F9}" type="slidenum">
              <a:rPr lang="da-DK" smtClean="0"/>
              <a:t>11</a:t>
            </a:fld>
            <a:endParaRPr lang="da-DK" dirty="0"/>
          </a:p>
        </p:txBody>
      </p:sp>
    </p:spTree>
    <p:extLst>
      <p:ext uri="{BB962C8B-B14F-4D97-AF65-F5344CB8AC3E}">
        <p14:creationId xmlns:p14="http://schemas.microsoft.com/office/powerpoint/2010/main" val="42244154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4"/>
          <p:cNvSpPr>
            <a:spLocks noGrp="1" noRot="1" noChangeAspect="1" noChangeArrowheads="1" noTextEdit="1"/>
          </p:cNvSpPr>
          <p:nvPr>
            <p:ph type="sldImg"/>
          </p:nvPr>
        </p:nvSpPr>
        <p:spPr/>
      </p:sp>
      <p:sp>
        <p:nvSpPr>
          <p:cNvPr id="109570" name="Rectangle 5"/>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3529666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Rot="1" noChangeAspect="1" noChangeArrowheads="1" noTextEdit="1"/>
          </p:cNvSpPr>
          <p:nvPr>
            <p:ph type="sldImg"/>
          </p:nvPr>
        </p:nvSpPr>
        <p:spPr/>
      </p:sp>
      <p:sp>
        <p:nvSpPr>
          <p:cNvPr id="11571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6889339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Rot="1" noChangeAspect="1" noChangeArrowheads="1" noTextEdit="1"/>
          </p:cNvSpPr>
          <p:nvPr>
            <p:ph type="sldImg"/>
          </p:nvPr>
        </p:nvSpPr>
        <p:spPr/>
      </p:sp>
      <p:sp>
        <p:nvSpPr>
          <p:cNvPr id="11571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6533848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pPr>
              <a:defRPr/>
            </a:pPr>
            <a:fld id="{F1BAA775-9A48-42DE-AF78-1C9A386DC19F}" type="slidenum">
              <a:rPr lang="en-GB" smtClean="0"/>
              <a:pPr>
                <a:defRPr/>
              </a:pPr>
              <a:t>50</a:t>
            </a:fld>
            <a:endParaRPr lang="en-GB"/>
          </a:p>
        </p:txBody>
      </p:sp>
    </p:spTree>
    <p:extLst>
      <p:ext uri="{BB962C8B-B14F-4D97-AF65-F5344CB8AC3E}">
        <p14:creationId xmlns:p14="http://schemas.microsoft.com/office/powerpoint/2010/main" val="36609796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err="1"/>
              <a:t>Udd.krav</a:t>
            </a:r>
            <a:r>
              <a:rPr lang="da-DK" dirty="0"/>
              <a:t>:</a:t>
            </a:r>
          </a:p>
          <a:p>
            <a:r>
              <a:rPr lang="da-DK" dirty="0"/>
              <a:t>Enten</a:t>
            </a:r>
            <a:r>
              <a:rPr lang="da-DK" baseline="0" dirty="0"/>
              <a:t> autorisation eller min 660 timers </a:t>
            </a:r>
            <a:r>
              <a:rPr lang="da-DK" baseline="0" dirty="0" err="1"/>
              <a:t>unv</a:t>
            </a:r>
            <a:r>
              <a:rPr lang="da-DK" baseline="0" dirty="0"/>
              <a:t>., hvor af min. 250 t er inden for den primære behandlingsform</a:t>
            </a:r>
            <a:endParaRPr lang="da-DK" dirty="0"/>
          </a:p>
        </p:txBody>
      </p:sp>
      <p:sp>
        <p:nvSpPr>
          <p:cNvPr id="4" name="Pladsholder til diasnummer 3"/>
          <p:cNvSpPr>
            <a:spLocks noGrp="1"/>
          </p:cNvSpPr>
          <p:nvPr>
            <p:ph type="sldNum" sz="quarter" idx="10"/>
          </p:nvPr>
        </p:nvSpPr>
        <p:spPr/>
        <p:txBody>
          <a:bodyPr/>
          <a:lstStyle/>
          <a:p>
            <a:pPr>
              <a:defRPr/>
            </a:pPr>
            <a:fld id="{F1BAA775-9A48-42DE-AF78-1C9A386DC19F}" type="slidenum">
              <a:rPr lang="en-GB" smtClean="0"/>
              <a:pPr>
                <a:defRPr/>
              </a:pPr>
              <a:t>51</a:t>
            </a:fld>
            <a:endParaRPr lang="en-GB"/>
          </a:p>
        </p:txBody>
      </p:sp>
    </p:spTree>
    <p:extLst>
      <p:ext uri="{BB962C8B-B14F-4D97-AF65-F5344CB8AC3E}">
        <p14:creationId xmlns:p14="http://schemas.microsoft.com/office/powerpoint/2010/main" val="36609796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err="1"/>
              <a:t>Udd.krav</a:t>
            </a:r>
            <a:r>
              <a:rPr lang="da-DK" dirty="0"/>
              <a:t>:</a:t>
            </a:r>
          </a:p>
          <a:p>
            <a:r>
              <a:rPr lang="da-DK" dirty="0"/>
              <a:t>Enten</a:t>
            </a:r>
            <a:r>
              <a:rPr lang="da-DK" baseline="0" dirty="0"/>
              <a:t> autorisation eller min 660 timers </a:t>
            </a:r>
            <a:r>
              <a:rPr lang="da-DK" baseline="0" dirty="0" err="1"/>
              <a:t>unv</a:t>
            </a:r>
            <a:r>
              <a:rPr lang="da-DK" baseline="0" dirty="0"/>
              <a:t>., hvor af min. 250 t er inden for den primære behandlingsform</a:t>
            </a:r>
            <a:endParaRPr lang="da-DK" dirty="0"/>
          </a:p>
        </p:txBody>
      </p:sp>
      <p:sp>
        <p:nvSpPr>
          <p:cNvPr id="4" name="Pladsholder til diasnummer 3"/>
          <p:cNvSpPr>
            <a:spLocks noGrp="1"/>
          </p:cNvSpPr>
          <p:nvPr>
            <p:ph type="sldNum" sz="quarter" idx="10"/>
          </p:nvPr>
        </p:nvSpPr>
        <p:spPr/>
        <p:txBody>
          <a:bodyPr/>
          <a:lstStyle/>
          <a:p>
            <a:pPr>
              <a:defRPr/>
            </a:pPr>
            <a:fld id="{F1BAA775-9A48-42DE-AF78-1C9A386DC19F}" type="slidenum">
              <a:rPr lang="en-GB" smtClean="0"/>
              <a:pPr>
                <a:defRPr/>
              </a:pPr>
              <a:t>52</a:t>
            </a:fld>
            <a:endParaRPr lang="en-GB"/>
          </a:p>
        </p:txBody>
      </p:sp>
    </p:spTree>
    <p:extLst>
      <p:ext uri="{BB962C8B-B14F-4D97-AF65-F5344CB8AC3E}">
        <p14:creationId xmlns:p14="http://schemas.microsoft.com/office/powerpoint/2010/main" val="36609796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err="1"/>
              <a:t>Udd.krav</a:t>
            </a:r>
            <a:r>
              <a:rPr lang="da-DK" dirty="0"/>
              <a:t>:</a:t>
            </a:r>
          </a:p>
          <a:p>
            <a:r>
              <a:rPr lang="da-DK" dirty="0"/>
              <a:t>Enten</a:t>
            </a:r>
            <a:r>
              <a:rPr lang="da-DK" baseline="0" dirty="0"/>
              <a:t> autorisation eller min 660 timers </a:t>
            </a:r>
            <a:r>
              <a:rPr lang="da-DK" baseline="0" dirty="0" err="1"/>
              <a:t>unv</a:t>
            </a:r>
            <a:r>
              <a:rPr lang="da-DK" baseline="0" dirty="0"/>
              <a:t>., hvor af min. 250 t er inden for den primære behandlingsform</a:t>
            </a:r>
            <a:endParaRPr lang="da-DK" dirty="0"/>
          </a:p>
        </p:txBody>
      </p:sp>
      <p:sp>
        <p:nvSpPr>
          <p:cNvPr id="4" name="Pladsholder til diasnummer 3"/>
          <p:cNvSpPr>
            <a:spLocks noGrp="1"/>
          </p:cNvSpPr>
          <p:nvPr>
            <p:ph type="sldNum" sz="quarter" idx="10"/>
          </p:nvPr>
        </p:nvSpPr>
        <p:spPr/>
        <p:txBody>
          <a:bodyPr/>
          <a:lstStyle/>
          <a:p>
            <a:pPr>
              <a:defRPr/>
            </a:pPr>
            <a:fld id="{F1BAA775-9A48-42DE-AF78-1C9A386DC19F}" type="slidenum">
              <a:rPr lang="en-GB" smtClean="0"/>
              <a:pPr>
                <a:defRPr/>
              </a:pPr>
              <a:t>53</a:t>
            </a:fld>
            <a:endParaRPr lang="en-GB"/>
          </a:p>
        </p:txBody>
      </p:sp>
    </p:spTree>
    <p:extLst>
      <p:ext uri="{BB962C8B-B14F-4D97-AF65-F5344CB8AC3E}">
        <p14:creationId xmlns:p14="http://schemas.microsoft.com/office/powerpoint/2010/main" val="9340369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err="1"/>
              <a:t>Udd.krav</a:t>
            </a:r>
            <a:r>
              <a:rPr lang="da-DK" dirty="0"/>
              <a:t>:</a:t>
            </a:r>
          </a:p>
          <a:p>
            <a:r>
              <a:rPr lang="da-DK" dirty="0"/>
              <a:t>Enten</a:t>
            </a:r>
            <a:r>
              <a:rPr lang="da-DK" baseline="0" dirty="0"/>
              <a:t> autorisation eller min 660 timers </a:t>
            </a:r>
            <a:r>
              <a:rPr lang="da-DK" baseline="0" dirty="0" err="1"/>
              <a:t>unv</a:t>
            </a:r>
            <a:r>
              <a:rPr lang="da-DK" baseline="0" dirty="0"/>
              <a:t>., hvor af min. 250 t er inden for den primære behandlingsform</a:t>
            </a:r>
            <a:endParaRPr lang="da-DK" dirty="0"/>
          </a:p>
        </p:txBody>
      </p:sp>
      <p:sp>
        <p:nvSpPr>
          <p:cNvPr id="4" name="Pladsholder til diasnummer 3"/>
          <p:cNvSpPr>
            <a:spLocks noGrp="1"/>
          </p:cNvSpPr>
          <p:nvPr>
            <p:ph type="sldNum" sz="quarter" idx="10"/>
          </p:nvPr>
        </p:nvSpPr>
        <p:spPr/>
        <p:txBody>
          <a:bodyPr/>
          <a:lstStyle/>
          <a:p>
            <a:pPr>
              <a:defRPr/>
            </a:pPr>
            <a:fld id="{F1BAA775-9A48-42DE-AF78-1C9A386DC19F}" type="slidenum">
              <a:rPr lang="en-GB" smtClean="0"/>
              <a:pPr>
                <a:defRPr/>
              </a:pPr>
              <a:t>54</a:t>
            </a:fld>
            <a:endParaRPr lang="en-GB"/>
          </a:p>
        </p:txBody>
      </p:sp>
    </p:spTree>
    <p:extLst>
      <p:ext uri="{BB962C8B-B14F-4D97-AF65-F5344CB8AC3E}">
        <p14:creationId xmlns:p14="http://schemas.microsoft.com/office/powerpoint/2010/main" val="36609796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4"/>
          <p:cNvSpPr>
            <a:spLocks noGrp="1" noRot="1" noChangeAspect="1" noChangeArrowheads="1" noTextEdit="1"/>
          </p:cNvSpPr>
          <p:nvPr>
            <p:ph type="sldImg"/>
          </p:nvPr>
        </p:nvSpPr>
        <p:spPr>
          <a:xfrm>
            <a:off x="658813" y="493713"/>
            <a:ext cx="5483225" cy="4113212"/>
          </a:xfrm>
        </p:spPr>
      </p:sp>
      <p:sp>
        <p:nvSpPr>
          <p:cNvPr id="138243" name="Rectangle 5"/>
          <p:cNvSpPr>
            <a:spLocks noGrp="1" noChangeArrowheads="1"/>
          </p:cNvSpPr>
          <p:nvPr>
            <p:ph type="body" idx="1"/>
          </p:nvPr>
        </p:nvSpPr>
        <p:spPr bwMode="auto">
          <a:xfrm>
            <a:off x="679464" y="4714653"/>
            <a:ext cx="5438748" cy="4466756"/>
          </a:xfrm>
          <a:prstGeom prst="rect">
            <a:avLst/>
          </a:prstGeom>
          <a:noFill/>
          <a:ln>
            <a:miter lim="800000"/>
            <a:headEnd/>
            <a:tailEnd/>
          </a:ln>
        </p:spPr>
        <p:txBody>
          <a:bodyPr/>
          <a:lstStyle/>
          <a:p>
            <a:pPr eaLnBrk="1" hangingPunct="1"/>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4"/>
          <p:cNvSpPr>
            <a:spLocks noGrp="1" noRot="1" noChangeAspect="1" noChangeArrowheads="1" noTextEdit="1"/>
          </p:cNvSpPr>
          <p:nvPr>
            <p:ph type="sldImg"/>
          </p:nvPr>
        </p:nvSpPr>
        <p:spPr>
          <a:xfrm>
            <a:off x="658813" y="493713"/>
            <a:ext cx="5483225" cy="4113212"/>
          </a:xfrm>
        </p:spPr>
      </p:sp>
      <p:sp>
        <p:nvSpPr>
          <p:cNvPr id="138243" name="Rectangle 5"/>
          <p:cNvSpPr>
            <a:spLocks noGrp="1" noChangeArrowheads="1"/>
          </p:cNvSpPr>
          <p:nvPr>
            <p:ph type="body" idx="1"/>
          </p:nvPr>
        </p:nvSpPr>
        <p:spPr bwMode="auto">
          <a:xfrm>
            <a:off x="679464" y="4714653"/>
            <a:ext cx="5438748" cy="4466756"/>
          </a:xfrm>
          <a:prstGeom prst="rect">
            <a:avLst/>
          </a:prstGeom>
          <a:noFill/>
          <a:ln>
            <a:miter lim="800000"/>
            <a:headEnd/>
            <a:tailEnd/>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873B4D0-DE08-44D6-9419-8A368092F5F9}" type="slidenum">
              <a:rPr lang="da-DK" smtClean="0"/>
              <a:t>12</a:t>
            </a:fld>
            <a:endParaRPr lang="da-DK" dirty="0"/>
          </a:p>
        </p:txBody>
      </p:sp>
    </p:spTree>
    <p:extLst>
      <p:ext uri="{BB962C8B-B14F-4D97-AF65-F5344CB8AC3E}">
        <p14:creationId xmlns:p14="http://schemas.microsoft.com/office/powerpoint/2010/main" val="295010836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Min bidrag på 0,04 øre </a:t>
            </a:r>
          </a:p>
        </p:txBody>
      </p:sp>
      <p:sp>
        <p:nvSpPr>
          <p:cNvPr id="4" name="Pladsholder til slidenummer 3"/>
          <p:cNvSpPr>
            <a:spLocks noGrp="1"/>
          </p:cNvSpPr>
          <p:nvPr>
            <p:ph type="sldNum" sz="quarter" idx="10"/>
          </p:nvPr>
        </p:nvSpPr>
        <p:spPr/>
        <p:txBody>
          <a:bodyPr/>
          <a:lstStyle/>
          <a:p>
            <a:fld id="{F873B4D0-DE08-44D6-9419-8A368092F5F9}" type="slidenum">
              <a:rPr lang="da-DK" smtClean="0"/>
              <a:t>79</a:t>
            </a:fld>
            <a:endParaRPr lang="da-DK" dirty="0"/>
          </a:p>
        </p:txBody>
      </p:sp>
    </p:spTree>
    <p:extLst>
      <p:ext uri="{BB962C8B-B14F-4D97-AF65-F5344CB8AC3E}">
        <p14:creationId xmlns:p14="http://schemas.microsoft.com/office/powerpoint/2010/main" val="5805314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2E986-5771-9032-BED6-DD4D169D416B}"/>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1E9A5A19-E442-ECDE-C302-85D1414E8241}"/>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533498DB-E753-77E4-8BAF-08C23C67295B}"/>
              </a:ext>
            </a:extLst>
          </p:cNvPr>
          <p:cNvSpPr>
            <a:spLocks noGrp="1"/>
          </p:cNvSpPr>
          <p:nvPr>
            <p:ph type="body" idx="1"/>
          </p:nvPr>
        </p:nvSpPr>
        <p:spPr/>
        <p:txBody>
          <a:bodyPr/>
          <a:lstStyle/>
          <a:p>
            <a:r>
              <a:rPr lang="da-DK" dirty="0"/>
              <a:t>Refunderet. </a:t>
            </a:r>
          </a:p>
          <a:p>
            <a:r>
              <a:rPr lang="da-DK" dirty="0"/>
              <a:t>Godtgørelsen bliver sat ned indenfor de næste 5 år (nedtrapning) </a:t>
            </a:r>
          </a:p>
        </p:txBody>
      </p:sp>
      <p:sp>
        <p:nvSpPr>
          <p:cNvPr id="4" name="Pladsholder til slidenummer 3">
            <a:extLst>
              <a:ext uri="{FF2B5EF4-FFF2-40B4-BE49-F238E27FC236}">
                <a16:creationId xmlns:a16="http://schemas.microsoft.com/office/drawing/2014/main" id="{2DE01970-C7D8-2F92-0FA3-E41722760B91}"/>
              </a:ext>
            </a:extLst>
          </p:cNvPr>
          <p:cNvSpPr>
            <a:spLocks noGrp="1"/>
          </p:cNvSpPr>
          <p:nvPr>
            <p:ph type="sldNum" sz="quarter" idx="10"/>
          </p:nvPr>
        </p:nvSpPr>
        <p:spPr/>
        <p:txBody>
          <a:bodyPr/>
          <a:lstStyle/>
          <a:p>
            <a:fld id="{F873B4D0-DE08-44D6-9419-8A368092F5F9}" type="slidenum">
              <a:rPr lang="da-DK" smtClean="0"/>
              <a:t>80</a:t>
            </a:fld>
            <a:endParaRPr lang="da-DK" dirty="0"/>
          </a:p>
        </p:txBody>
      </p:sp>
    </p:spTree>
    <p:extLst>
      <p:ext uri="{BB962C8B-B14F-4D97-AF65-F5344CB8AC3E}">
        <p14:creationId xmlns:p14="http://schemas.microsoft.com/office/powerpoint/2010/main" val="267049016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D3CEC-B2A8-187A-9903-55D1FB909A2C}"/>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A5D2DD2B-224C-4553-0B9A-324822A9C418}"/>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6673AAD4-6169-591F-70FE-1C8B20EF1A42}"/>
              </a:ext>
            </a:extLst>
          </p:cNvPr>
          <p:cNvSpPr>
            <a:spLocks noGrp="1"/>
          </p:cNvSpPr>
          <p:nvPr>
            <p:ph type="body" idx="1"/>
          </p:nvPr>
        </p:nvSpPr>
        <p:spPr/>
        <p:txBody>
          <a:bodyPr/>
          <a:lstStyle/>
          <a:p>
            <a:r>
              <a:rPr lang="da-DK" dirty="0"/>
              <a:t>Viser hvordan det vil udvikle sig økonomisk – så man lander på den fulde CO2 afgift</a:t>
            </a:r>
          </a:p>
          <a:p>
            <a:endParaRPr lang="da-DK" dirty="0"/>
          </a:p>
          <a:p>
            <a:r>
              <a:rPr lang="da-DK" dirty="0"/>
              <a:t>Kvoteomfattede virksomheder = meget tunge produktionsvirksomheder </a:t>
            </a:r>
          </a:p>
        </p:txBody>
      </p:sp>
      <p:sp>
        <p:nvSpPr>
          <p:cNvPr id="4" name="Pladsholder til slidenummer 3">
            <a:extLst>
              <a:ext uri="{FF2B5EF4-FFF2-40B4-BE49-F238E27FC236}">
                <a16:creationId xmlns:a16="http://schemas.microsoft.com/office/drawing/2014/main" id="{37BC5632-85A6-6FFD-C536-32701CC241C3}"/>
              </a:ext>
            </a:extLst>
          </p:cNvPr>
          <p:cNvSpPr>
            <a:spLocks noGrp="1"/>
          </p:cNvSpPr>
          <p:nvPr>
            <p:ph type="sldNum" sz="quarter" idx="10"/>
          </p:nvPr>
        </p:nvSpPr>
        <p:spPr/>
        <p:txBody>
          <a:bodyPr/>
          <a:lstStyle/>
          <a:p>
            <a:fld id="{F873B4D0-DE08-44D6-9419-8A368092F5F9}" type="slidenum">
              <a:rPr lang="da-DK" smtClean="0"/>
              <a:t>81</a:t>
            </a:fld>
            <a:endParaRPr lang="da-DK" dirty="0"/>
          </a:p>
        </p:txBody>
      </p:sp>
    </p:spTree>
    <p:extLst>
      <p:ext uri="{BB962C8B-B14F-4D97-AF65-F5344CB8AC3E}">
        <p14:creationId xmlns:p14="http://schemas.microsoft.com/office/powerpoint/2010/main" val="20238103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873B4D0-DE08-44D6-9419-8A368092F5F9}" type="slidenum">
              <a:rPr lang="da-DK" smtClean="0"/>
              <a:t>13</a:t>
            </a:fld>
            <a:endParaRPr lang="da-DK" dirty="0"/>
          </a:p>
        </p:txBody>
      </p:sp>
    </p:spTree>
    <p:extLst>
      <p:ext uri="{BB962C8B-B14F-4D97-AF65-F5344CB8AC3E}">
        <p14:creationId xmlns:p14="http://schemas.microsoft.com/office/powerpoint/2010/main" val="2982863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873B4D0-DE08-44D6-9419-8A368092F5F9}" type="slidenum">
              <a:rPr lang="da-DK" smtClean="0"/>
              <a:t>14</a:t>
            </a:fld>
            <a:endParaRPr lang="da-DK" dirty="0"/>
          </a:p>
        </p:txBody>
      </p:sp>
    </p:spTree>
    <p:extLst>
      <p:ext uri="{BB962C8B-B14F-4D97-AF65-F5344CB8AC3E}">
        <p14:creationId xmlns:p14="http://schemas.microsoft.com/office/powerpoint/2010/main" val="2448596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873B4D0-DE08-44D6-9419-8A368092F5F9}" type="slidenum">
              <a:rPr lang="da-DK" smtClean="0"/>
              <a:t>15</a:t>
            </a:fld>
            <a:endParaRPr lang="da-DK" dirty="0"/>
          </a:p>
        </p:txBody>
      </p:sp>
    </p:spTree>
    <p:extLst>
      <p:ext uri="{BB962C8B-B14F-4D97-AF65-F5344CB8AC3E}">
        <p14:creationId xmlns:p14="http://schemas.microsoft.com/office/powerpoint/2010/main" val="3213508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873B4D0-DE08-44D6-9419-8A368092F5F9}" type="slidenum">
              <a:rPr lang="da-DK" smtClean="0"/>
              <a:t>16</a:t>
            </a:fld>
            <a:endParaRPr lang="da-DK" dirty="0"/>
          </a:p>
        </p:txBody>
      </p:sp>
    </p:spTree>
    <p:extLst>
      <p:ext uri="{BB962C8B-B14F-4D97-AF65-F5344CB8AC3E}">
        <p14:creationId xmlns:p14="http://schemas.microsoft.com/office/powerpoint/2010/main" val="2852194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873B4D0-DE08-44D6-9419-8A368092F5F9}" type="slidenum">
              <a:rPr lang="da-DK" smtClean="0"/>
              <a:t>17</a:t>
            </a:fld>
            <a:endParaRPr lang="da-DK" dirty="0"/>
          </a:p>
        </p:txBody>
      </p:sp>
    </p:spTree>
    <p:extLst>
      <p:ext uri="{BB962C8B-B14F-4D97-AF65-F5344CB8AC3E}">
        <p14:creationId xmlns:p14="http://schemas.microsoft.com/office/powerpoint/2010/main" val="1121794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titeltypografi i masteren</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0CCC4A3B-ECC0-44D3-9087-3228CE5AAB00}" type="datetimeFigureOut">
              <a:rPr lang="da-DK" smtClean="0"/>
              <a:pPr/>
              <a:t>20-01-2025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6734F1DF-5DF1-462A-957E-E6289486E9B8}"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lodret titel 2"/>
          <p:cNvSpPr>
            <a:spLocks noGrp="1"/>
          </p:cNvSpPr>
          <p:nvPr>
            <p:ph type="body" orient="vert" idx="1"/>
          </p:nvPr>
        </p:nvSpPr>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0CCC4A3B-ECC0-44D3-9087-3228CE5AAB00}" type="datetimeFigureOut">
              <a:rPr lang="da-DK" smtClean="0"/>
              <a:pPr/>
              <a:t>20-01-2025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6734F1DF-5DF1-462A-957E-E6289486E9B8}"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titeltypografi i masteren</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0CCC4A3B-ECC0-44D3-9087-3228CE5AAB00}" type="datetimeFigureOut">
              <a:rPr lang="da-DK" smtClean="0"/>
              <a:pPr/>
              <a:t>20-01-2025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6734F1DF-5DF1-462A-957E-E6289486E9B8}"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idx="1"/>
          </p:nvPr>
        </p:nvSpPr>
        <p:spPr/>
        <p:txBody>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0CCC4A3B-ECC0-44D3-9087-3228CE5AAB00}" type="datetimeFigureOut">
              <a:rPr lang="da-DK" smtClean="0"/>
              <a:pPr/>
              <a:t>20-01-2025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6734F1DF-5DF1-462A-957E-E6289486E9B8}"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titeltypografi i masteren</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typografi i masteren</a:t>
            </a:r>
          </a:p>
        </p:txBody>
      </p:sp>
      <p:sp>
        <p:nvSpPr>
          <p:cNvPr id="4" name="Pladsholder til dato 3"/>
          <p:cNvSpPr>
            <a:spLocks noGrp="1"/>
          </p:cNvSpPr>
          <p:nvPr>
            <p:ph type="dt" sz="half" idx="10"/>
          </p:nvPr>
        </p:nvSpPr>
        <p:spPr/>
        <p:txBody>
          <a:bodyPr/>
          <a:lstStyle/>
          <a:p>
            <a:fld id="{0CCC4A3B-ECC0-44D3-9087-3228CE5AAB00}" type="datetimeFigureOut">
              <a:rPr lang="da-DK" smtClean="0"/>
              <a:pPr/>
              <a:t>20-01-2025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6734F1DF-5DF1-462A-957E-E6289486E9B8}"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0CCC4A3B-ECC0-44D3-9087-3228CE5AAB00}" type="datetimeFigureOut">
              <a:rPr lang="da-DK" smtClean="0"/>
              <a:pPr/>
              <a:t>20-01-2025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6734F1DF-5DF1-462A-957E-E6289486E9B8}"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titeltypografi i masteren</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0CCC4A3B-ECC0-44D3-9087-3228CE5AAB00}" type="datetimeFigureOut">
              <a:rPr lang="da-DK" smtClean="0"/>
              <a:pPr/>
              <a:t>20-01-2025</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6734F1DF-5DF1-462A-957E-E6289486E9B8}"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dato 2"/>
          <p:cNvSpPr>
            <a:spLocks noGrp="1"/>
          </p:cNvSpPr>
          <p:nvPr>
            <p:ph type="dt" sz="half" idx="10"/>
          </p:nvPr>
        </p:nvSpPr>
        <p:spPr/>
        <p:txBody>
          <a:bodyPr/>
          <a:lstStyle/>
          <a:p>
            <a:fld id="{0CCC4A3B-ECC0-44D3-9087-3228CE5AAB00}" type="datetimeFigureOut">
              <a:rPr lang="da-DK" smtClean="0"/>
              <a:pPr/>
              <a:t>20-01-2025</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6734F1DF-5DF1-462A-957E-E6289486E9B8}"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0CCC4A3B-ECC0-44D3-9087-3228CE5AAB00}" type="datetimeFigureOut">
              <a:rPr lang="da-DK" smtClean="0"/>
              <a:pPr/>
              <a:t>20-01-2025</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6734F1DF-5DF1-462A-957E-E6289486E9B8}"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titeltypografi i masteren</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0CCC4A3B-ECC0-44D3-9087-3228CE5AAB00}" type="datetimeFigureOut">
              <a:rPr lang="da-DK" smtClean="0"/>
              <a:pPr/>
              <a:t>20-01-2025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6734F1DF-5DF1-462A-957E-E6289486E9B8}"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titeltypografi i masteren</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0CCC4A3B-ECC0-44D3-9087-3228CE5AAB00}" type="datetimeFigureOut">
              <a:rPr lang="da-DK" smtClean="0"/>
              <a:pPr/>
              <a:t>20-01-2025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6734F1DF-5DF1-462A-957E-E6289486E9B8}" type="slidenum">
              <a:rPr lang="da-DK" smtClean="0"/>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dirty="0"/>
              <a:t>Klik for at redigere titeltypografi i masteren</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CC4A3B-ECC0-44D3-9087-3228CE5AAB00}" type="datetimeFigureOut">
              <a:rPr lang="da-DK" smtClean="0"/>
              <a:pPr/>
              <a:t>20-01-2025</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34F1DF-5DF1-462A-957E-E6289486E9B8}" type="slidenum">
              <a:rPr lang="da-DK" smtClean="0"/>
              <a:pPr/>
              <a:t>‹nr.›</a:t>
            </a:fld>
            <a:endParaRPr lang="da-DK"/>
          </a:p>
        </p:txBody>
      </p:sp>
      <p:pic>
        <p:nvPicPr>
          <p:cNvPr id="8" name="Billede 7">
            <a:extLst>
              <a:ext uri="{FF2B5EF4-FFF2-40B4-BE49-F238E27FC236}">
                <a16:creationId xmlns:a16="http://schemas.microsoft.com/office/drawing/2014/main" id="{3EC4C737-1C4A-4F48-88FE-880B98538229}"/>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426800" y="476672"/>
            <a:ext cx="1260000" cy="33394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skat.dk/"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a-DK" sz="3600" dirty="0"/>
              <a:t>Moms og afgifter </a:t>
            </a:r>
            <a:br>
              <a:rPr lang="da-DK" sz="3600" dirty="0"/>
            </a:br>
            <a:r>
              <a:rPr lang="da-DK" sz="2200" dirty="0"/>
              <a:t> Kolding, 28. januar</a:t>
            </a:r>
          </a:p>
        </p:txBody>
      </p:sp>
      <p:sp>
        <p:nvSpPr>
          <p:cNvPr id="3" name="Undertitel 2"/>
          <p:cNvSpPr>
            <a:spLocks noGrp="1"/>
          </p:cNvSpPr>
          <p:nvPr>
            <p:ph type="subTitle" idx="1"/>
          </p:nvPr>
        </p:nvSpPr>
        <p:spPr/>
        <p:txBody>
          <a:bodyPr/>
          <a:lstStyle/>
          <a:p>
            <a:r>
              <a:rPr lang="da-DK" dirty="0"/>
              <a:t>sep@bakertilly.dk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da-DK" sz="3200" dirty="0"/>
              <a:t>Handel med udland</a:t>
            </a:r>
          </a:p>
        </p:txBody>
      </p:sp>
      <p:sp>
        <p:nvSpPr>
          <p:cNvPr id="4" name="Pladsholder til slidenummer 3">
            <a:extLst>
              <a:ext uri="{FF2B5EF4-FFF2-40B4-BE49-F238E27FC236}">
                <a16:creationId xmlns:a16="http://schemas.microsoft.com/office/drawing/2014/main" id="{C9091719-F4BD-4B31-B9F9-322CFD56FB27}"/>
              </a:ext>
            </a:extLst>
          </p:cNvPr>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10</a:t>
            </a:fld>
            <a:endParaRPr lang="da-DK" dirty="0"/>
          </a:p>
        </p:txBody>
      </p:sp>
      <p:sp>
        <p:nvSpPr>
          <p:cNvPr id="2" name="Undertitel 2">
            <a:extLst>
              <a:ext uri="{FF2B5EF4-FFF2-40B4-BE49-F238E27FC236}">
                <a16:creationId xmlns:a16="http://schemas.microsoft.com/office/drawing/2014/main" id="{C5ED0E41-D035-D3F7-434E-3EA7AD977878}"/>
              </a:ext>
            </a:extLst>
          </p:cNvPr>
          <p:cNvSpPr>
            <a:spLocks noGrp="1"/>
          </p:cNvSpPr>
          <p:nvPr>
            <p:ph idx="1"/>
          </p:nvPr>
        </p:nvSpPr>
        <p:spPr>
          <a:xfrm>
            <a:off x="406400" y="1606551"/>
            <a:ext cx="8229600" cy="4525963"/>
          </a:xfrm>
        </p:spPr>
        <p:txBody>
          <a:bodyPr>
            <a:normAutofit/>
          </a:bodyPr>
          <a:lstStyle/>
          <a:p>
            <a:r>
              <a:rPr lang="da-DK" sz="1800" dirty="0"/>
              <a:t>Salg</a:t>
            </a:r>
          </a:p>
          <a:p>
            <a:endParaRPr lang="da-DK" sz="1800" dirty="0"/>
          </a:p>
          <a:p>
            <a:pPr lvl="1"/>
            <a:r>
              <a:rPr lang="da-DK" sz="1600" dirty="0"/>
              <a:t>Varesalg til erhverv – EU</a:t>
            </a:r>
          </a:p>
          <a:p>
            <a:pPr lvl="2"/>
            <a:r>
              <a:rPr lang="da-DK" sz="1200" dirty="0"/>
              <a:t>Varen leveres til et andet EU-land og køber er registreret i et EU-land</a:t>
            </a:r>
          </a:p>
          <a:p>
            <a:pPr lvl="2"/>
            <a:r>
              <a:rPr lang="da-DK" sz="1200" dirty="0"/>
              <a:t>Rubrik B og indretning EU-salg uden moms</a:t>
            </a:r>
          </a:p>
          <a:p>
            <a:pPr lvl="1"/>
            <a:r>
              <a:rPr lang="da-DK" sz="1600" dirty="0"/>
              <a:t>Varesalg til erhverv – tredjelande</a:t>
            </a:r>
          </a:p>
          <a:p>
            <a:pPr lvl="2"/>
            <a:r>
              <a:rPr lang="da-DK" sz="1200" dirty="0"/>
              <a:t>Varen leveres til et non EU-land</a:t>
            </a:r>
          </a:p>
          <a:p>
            <a:pPr lvl="2"/>
            <a:r>
              <a:rPr lang="da-DK" sz="1200" dirty="0"/>
              <a:t>Rubrik C</a:t>
            </a:r>
          </a:p>
          <a:p>
            <a:pPr lvl="1"/>
            <a:r>
              <a:rPr lang="da-DK" sz="1600" dirty="0"/>
              <a:t>Varesalg til private</a:t>
            </a:r>
          </a:p>
          <a:p>
            <a:pPr lvl="2"/>
            <a:r>
              <a:rPr lang="da-DK" sz="1200" dirty="0"/>
              <a:t>EU = fjernsalg/OSS</a:t>
            </a:r>
          </a:p>
          <a:p>
            <a:pPr lvl="2"/>
            <a:r>
              <a:rPr lang="da-DK" sz="1200" dirty="0"/>
              <a:t>Tredjelande = momsfrit, men eventuelt registrering i kundens land</a:t>
            </a:r>
          </a:p>
          <a:p>
            <a:pPr lvl="1"/>
            <a:r>
              <a:rPr lang="da-DK" sz="1600" dirty="0"/>
              <a:t>Salg af ydelser</a:t>
            </a:r>
          </a:p>
          <a:p>
            <a:pPr lvl="2"/>
            <a:r>
              <a:rPr lang="da-DK" sz="1200" dirty="0"/>
              <a:t>Hovedregel – EU = </a:t>
            </a:r>
            <a:r>
              <a:rPr lang="da-DK" sz="1200" dirty="0" err="1"/>
              <a:t>reverse</a:t>
            </a:r>
            <a:r>
              <a:rPr lang="da-DK" sz="1200" dirty="0"/>
              <a:t> charge</a:t>
            </a:r>
          </a:p>
          <a:p>
            <a:pPr lvl="2"/>
            <a:r>
              <a:rPr lang="da-DK" sz="1200" dirty="0"/>
              <a:t>Undtagelser for hotel, restaurant mv.</a:t>
            </a:r>
          </a:p>
          <a:p>
            <a:pPr lvl="2"/>
            <a:r>
              <a:rPr lang="da-DK" sz="1200" dirty="0"/>
              <a:t>Hovedregel tredjelande = faktura uden moms</a:t>
            </a:r>
          </a:p>
          <a:p>
            <a:pPr lvl="2"/>
            <a:r>
              <a:rPr lang="da-DK" sz="1200" dirty="0"/>
              <a:t>Undtagelser </a:t>
            </a:r>
            <a:r>
              <a:rPr lang="da-DK" sz="1200" dirty="0" err="1"/>
              <a:t>use</a:t>
            </a:r>
            <a:r>
              <a:rPr lang="da-DK" sz="1200" dirty="0"/>
              <a:t> &amp; </a:t>
            </a:r>
            <a:r>
              <a:rPr lang="da-DK" sz="1200" dirty="0" err="1"/>
              <a:t>enjoyment</a:t>
            </a:r>
            <a:r>
              <a:rPr lang="da-DK" sz="1200" dirty="0"/>
              <a:t> samt hotel, restaurant m.fl.</a:t>
            </a:r>
          </a:p>
          <a:p>
            <a:pPr lvl="1"/>
            <a:endParaRPr lang="da-DK" sz="1600" dirty="0"/>
          </a:p>
          <a:p>
            <a:pPr marL="457200" lvl="1" indent="0">
              <a:buNone/>
            </a:pPr>
            <a:endParaRPr lang="da-DK" sz="1600" dirty="0"/>
          </a:p>
        </p:txBody>
      </p:sp>
    </p:spTree>
    <p:extLst>
      <p:ext uri="{BB962C8B-B14F-4D97-AF65-F5344CB8AC3E}">
        <p14:creationId xmlns:p14="http://schemas.microsoft.com/office/powerpoint/2010/main" val="1235597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da-DK" sz="3200" dirty="0"/>
              <a:t>Varesalg</a:t>
            </a:r>
          </a:p>
        </p:txBody>
      </p:sp>
      <p:sp>
        <p:nvSpPr>
          <p:cNvPr id="4" name="Pladsholder til slidenummer 3">
            <a:extLst>
              <a:ext uri="{FF2B5EF4-FFF2-40B4-BE49-F238E27FC236}">
                <a16:creationId xmlns:a16="http://schemas.microsoft.com/office/drawing/2014/main" id="{C9091719-F4BD-4B31-B9F9-322CFD56FB27}"/>
              </a:ext>
            </a:extLst>
          </p:cNvPr>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11</a:t>
            </a:fld>
            <a:endParaRPr lang="da-DK" dirty="0"/>
          </a:p>
        </p:txBody>
      </p:sp>
      <p:sp>
        <p:nvSpPr>
          <p:cNvPr id="2" name="Undertitel 2">
            <a:extLst>
              <a:ext uri="{FF2B5EF4-FFF2-40B4-BE49-F238E27FC236}">
                <a16:creationId xmlns:a16="http://schemas.microsoft.com/office/drawing/2014/main" id="{C5ED0E41-D035-D3F7-434E-3EA7AD977878}"/>
              </a:ext>
            </a:extLst>
          </p:cNvPr>
          <p:cNvSpPr>
            <a:spLocks noGrp="1"/>
          </p:cNvSpPr>
          <p:nvPr>
            <p:ph idx="1"/>
          </p:nvPr>
        </p:nvSpPr>
        <p:spPr>
          <a:xfrm>
            <a:off x="406400" y="1720851"/>
            <a:ext cx="8229600" cy="4525963"/>
          </a:xfrm>
        </p:spPr>
        <p:txBody>
          <a:bodyPr>
            <a:normAutofit/>
          </a:bodyPr>
          <a:lstStyle/>
          <a:p>
            <a:endParaRPr lang="da-DK" dirty="0"/>
          </a:p>
          <a:p>
            <a:pPr lvl="1"/>
            <a:r>
              <a:rPr lang="da-DK" sz="1900" dirty="0"/>
              <a:t>Der tages udgangspunkt i den fysiske varebevægelse</a:t>
            </a:r>
          </a:p>
          <a:p>
            <a:pPr lvl="2"/>
            <a:r>
              <a:rPr lang="da-DK" sz="1600" dirty="0"/>
              <a:t>Hvor starter transporten</a:t>
            </a:r>
          </a:p>
          <a:p>
            <a:pPr lvl="2"/>
            <a:r>
              <a:rPr lang="da-DK" sz="1600" dirty="0"/>
              <a:t>Hvor afsluttes transporten</a:t>
            </a:r>
          </a:p>
          <a:p>
            <a:pPr lvl="2"/>
            <a:endParaRPr lang="da-DK" sz="1900" dirty="0"/>
          </a:p>
          <a:p>
            <a:pPr lvl="1"/>
            <a:r>
              <a:rPr lang="da-DK" sz="1900" dirty="0"/>
              <a:t>Hvis en solgt vare bliver i Danmark, skal faktura altid udstedes med dansk moms</a:t>
            </a:r>
          </a:p>
          <a:p>
            <a:pPr lvl="2"/>
            <a:r>
              <a:rPr lang="da-DK" sz="1600" dirty="0"/>
              <a:t>Fx solgt med </a:t>
            </a:r>
            <a:r>
              <a:rPr lang="da-DK" sz="1600" dirty="0" err="1"/>
              <a:t>Incoterm</a:t>
            </a:r>
            <a:r>
              <a:rPr lang="da-DK" sz="1600" dirty="0"/>
              <a:t> EXW og køber skaber ikke sikkerhed for at den købte vare medtages til andet EU-land.</a:t>
            </a:r>
            <a:br>
              <a:rPr lang="da-DK" sz="1600" dirty="0"/>
            </a:br>
            <a:endParaRPr lang="da-DK" sz="1600" dirty="0"/>
          </a:p>
          <a:p>
            <a:pPr lvl="1"/>
            <a:r>
              <a:rPr lang="da-DK" sz="1900" dirty="0"/>
              <a:t>Hvis en vare leveres fra et lager i fx Sverige, skal de svenske momsregler følges. Det vil typisk medføre registreringspligt i det pågældende land.</a:t>
            </a:r>
          </a:p>
          <a:p>
            <a:pPr lvl="2"/>
            <a:endParaRPr lang="da-DK" sz="1900" dirty="0"/>
          </a:p>
          <a:p>
            <a:pPr lvl="2"/>
            <a:endParaRPr lang="da-DK" dirty="0"/>
          </a:p>
          <a:p>
            <a:pPr marL="914400" lvl="2" indent="0">
              <a:buNone/>
            </a:pPr>
            <a:endParaRPr lang="da-DK" dirty="0"/>
          </a:p>
        </p:txBody>
      </p:sp>
    </p:spTree>
    <p:extLst>
      <p:ext uri="{BB962C8B-B14F-4D97-AF65-F5344CB8AC3E}">
        <p14:creationId xmlns:p14="http://schemas.microsoft.com/office/powerpoint/2010/main" val="1374750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da-DK" sz="3200" dirty="0"/>
              <a:t>Varesalg til EU-lande</a:t>
            </a:r>
          </a:p>
        </p:txBody>
      </p:sp>
      <p:sp>
        <p:nvSpPr>
          <p:cNvPr id="4" name="Pladsholder til slidenummer 3">
            <a:extLst>
              <a:ext uri="{FF2B5EF4-FFF2-40B4-BE49-F238E27FC236}">
                <a16:creationId xmlns:a16="http://schemas.microsoft.com/office/drawing/2014/main" id="{C9091719-F4BD-4B31-B9F9-322CFD56FB27}"/>
              </a:ext>
            </a:extLst>
          </p:cNvPr>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12</a:t>
            </a:fld>
            <a:endParaRPr lang="da-DK" dirty="0"/>
          </a:p>
        </p:txBody>
      </p:sp>
      <p:sp>
        <p:nvSpPr>
          <p:cNvPr id="2" name="Undertitel 2">
            <a:extLst>
              <a:ext uri="{FF2B5EF4-FFF2-40B4-BE49-F238E27FC236}">
                <a16:creationId xmlns:a16="http://schemas.microsoft.com/office/drawing/2014/main" id="{C5ED0E41-D035-D3F7-434E-3EA7AD977878}"/>
              </a:ext>
            </a:extLst>
          </p:cNvPr>
          <p:cNvSpPr>
            <a:spLocks noGrp="1"/>
          </p:cNvSpPr>
          <p:nvPr>
            <p:ph idx="1"/>
          </p:nvPr>
        </p:nvSpPr>
        <p:spPr>
          <a:xfrm>
            <a:off x="406400" y="1720851"/>
            <a:ext cx="8229600" cy="4525963"/>
          </a:xfrm>
        </p:spPr>
        <p:txBody>
          <a:bodyPr>
            <a:normAutofit/>
          </a:bodyPr>
          <a:lstStyle/>
          <a:p>
            <a:pPr>
              <a:tabLst>
                <a:tab pos="1138238" algn="l"/>
              </a:tabLst>
            </a:pPr>
            <a:endParaRPr lang="da-DK" dirty="0"/>
          </a:p>
          <a:p>
            <a:pPr lvl="3">
              <a:tabLst>
                <a:tab pos="1138238" algn="l"/>
              </a:tabLst>
            </a:pPr>
            <a:endParaRPr lang="da-DK" sz="1800" dirty="0"/>
          </a:p>
          <a:p>
            <a:pPr lvl="2">
              <a:tabLst>
                <a:tab pos="1138238" algn="l"/>
              </a:tabLst>
            </a:pPr>
            <a:r>
              <a:rPr lang="da-DK" sz="2000" dirty="0"/>
              <a:t>Varen skal fysisk sendes fra Danmark til et andet EU-land</a:t>
            </a:r>
          </a:p>
          <a:p>
            <a:pPr lvl="3">
              <a:tabLst>
                <a:tab pos="1138238" algn="l"/>
              </a:tabLst>
            </a:pPr>
            <a:r>
              <a:rPr lang="da-DK" sz="1600" dirty="0"/>
              <a:t>Dokumentation/sandsynliggørelse</a:t>
            </a:r>
          </a:p>
          <a:p>
            <a:pPr lvl="3">
              <a:tabLst>
                <a:tab pos="1138238" algn="l"/>
              </a:tabLst>
            </a:pPr>
            <a:endParaRPr lang="da-DK" sz="2400" dirty="0"/>
          </a:p>
          <a:p>
            <a:pPr lvl="2">
              <a:tabLst>
                <a:tab pos="1138238" algn="l"/>
              </a:tabLst>
            </a:pPr>
            <a:r>
              <a:rPr lang="da-DK" sz="1800" dirty="0"/>
              <a:t>Køber skal være momsregistreret i et andet EU-land</a:t>
            </a:r>
          </a:p>
          <a:p>
            <a:pPr lvl="4">
              <a:tabLst>
                <a:tab pos="1138238" algn="l"/>
              </a:tabLst>
            </a:pPr>
            <a:r>
              <a:rPr lang="da-DK" sz="1600" dirty="0"/>
              <a:t>Verifikation af momsnummer/VIES</a:t>
            </a:r>
          </a:p>
          <a:p>
            <a:pPr lvl="4">
              <a:tabLst>
                <a:tab pos="1138238" algn="l"/>
              </a:tabLst>
            </a:pPr>
            <a:r>
              <a:rPr lang="da-DK" sz="1600" dirty="0"/>
              <a:t>Kan foretages via </a:t>
            </a:r>
            <a:r>
              <a:rPr lang="da-DK" sz="1600" dirty="0">
                <a:hlinkClick r:id="rId3"/>
              </a:rPr>
              <a:t>www.skat.dk</a:t>
            </a:r>
            <a:endParaRPr lang="da-DK" sz="1600" dirty="0"/>
          </a:p>
          <a:p>
            <a:pPr lvl="4">
              <a:tabLst>
                <a:tab pos="1138238" algn="l"/>
              </a:tabLst>
            </a:pPr>
            <a:r>
              <a:rPr lang="da-DK" sz="1600" dirty="0"/>
              <a:t>Et EU-momsnummer kan ikke verificeres – kræver henvendelse til Skattestyrelsen</a:t>
            </a:r>
          </a:p>
          <a:p>
            <a:pPr lvl="4">
              <a:tabLst>
                <a:tab pos="1138238" algn="l"/>
              </a:tabLst>
            </a:pPr>
            <a:endParaRPr lang="da-DK" sz="1600" dirty="0"/>
          </a:p>
          <a:p>
            <a:pPr lvl="2">
              <a:tabLst>
                <a:tab pos="1138238" algn="l"/>
              </a:tabLst>
            </a:pPr>
            <a:r>
              <a:rPr lang="da-DK" sz="2000" dirty="0"/>
              <a:t>Indberetning i rubrik B – varer og EU-salg uden moms (lister)</a:t>
            </a:r>
          </a:p>
          <a:p>
            <a:pPr lvl="2">
              <a:tabLst>
                <a:tab pos="1138238" algn="l"/>
              </a:tabLst>
            </a:pPr>
            <a:endParaRPr lang="da-DK" sz="2800" dirty="0"/>
          </a:p>
          <a:p>
            <a:pPr lvl="2">
              <a:tabLst>
                <a:tab pos="1138238" algn="l"/>
              </a:tabLst>
            </a:pPr>
            <a:endParaRPr lang="da-DK" dirty="0"/>
          </a:p>
        </p:txBody>
      </p:sp>
    </p:spTree>
    <p:extLst>
      <p:ext uri="{BB962C8B-B14F-4D97-AF65-F5344CB8AC3E}">
        <p14:creationId xmlns:p14="http://schemas.microsoft.com/office/powerpoint/2010/main" val="3569557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sz="3200" dirty="0"/>
              <a:t>Varesalg til EU-land</a:t>
            </a:r>
            <a:r>
              <a:rPr lang="da-DK" dirty="0"/>
              <a:t>e</a:t>
            </a:r>
          </a:p>
        </p:txBody>
      </p:sp>
      <p:sp>
        <p:nvSpPr>
          <p:cNvPr id="4" name="Pladsholder til slidenummer 3">
            <a:extLst>
              <a:ext uri="{FF2B5EF4-FFF2-40B4-BE49-F238E27FC236}">
                <a16:creationId xmlns:a16="http://schemas.microsoft.com/office/drawing/2014/main" id="{C9091719-F4BD-4B31-B9F9-322CFD56FB27}"/>
              </a:ext>
            </a:extLst>
          </p:cNvPr>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13</a:t>
            </a:fld>
            <a:endParaRPr lang="da-DK" dirty="0"/>
          </a:p>
        </p:txBody>
      </p:sp>
      <p:sp>
        <p:nvSpPr>
          <p:cNvPr id="2" name="Undertitel 2">
            <a:extLst>
              <a:ext uri="{FF2B5EF4-FFF2-40B4-BE49-F238E27FC236}">
                <a16:creationId xmlns:a16="http://schemas.microsoft.com/office/drawing/2014/main" id="{C5ED0E41-D035-D3F7-434E-3EA7AD977878}"/>
              </a:ext>
            </a:extLst>
          </p:cNvPr>
          <p:cNvSpPr>
            <a:spLocks noGrp="1"/>
          </p:cNvSpPr>
          <p:nvPr>
            <p:ph idx="1"/>
          </p:nvPr>
        </p:nvSpPr>
        <p:spPr>
          <a:xfrm>
            <a:off x="406400" y="1720851"/>
            <a:ext cx="8229600" cy="4525963"/>
          </a:xfrm>
        </p:spPr>
        <p:txBody>
          <a:bodyPr>
            <a:normAutofit/>
          </a:bodyPr>
          <a:lstStyle/>
          <a:p>
            <a:pPr marL="1168400" lvl="3" indent="0">
              <a:buNone/>
              <a:tabLst>
                <a:tab pos="1138238" algn="l"/>
              </a:tabLst>
            </a:pPr>
            <a:endParaRPr lang="da-DK" dirty="0"/>
          </a:p>
          <a:p>
            <a:pPr lvl="1">
              <a:tabLst>
                <a:tab pos="1138238" algn="l"/>
              </a:tabLst>
            </a:pPr>
            <a:r>
              <a:rPr lang="da-DK" sz="2400" dirty="0"/>
              <a:t>Trekanthandel</a:t>
            </a:r>
          </a:p>
          <a:p>
            <a:pPr lvl="2">
              <a:tabLst>
                <a:tab pos="1138238" algn="l"/>
              </a:tabLst>
            </a:pPr>
            <a:r>
              <a:rPr lang="da-DK" sz="1800" dirty="0"/>
              <a:t>3 parter momsregistreret i hvert sit EU-land</a:t>
            </a:r>
          </a:p>
          <a:p>
            <a:pPr lvl="2">
              <a:tabLst>
                <a:tab pos="1138238" algn="l"/>
              </a:tabLst>
            </a:pPr>
            <a:r>
              <a:rPr lang="da-DK" sz="1800" dirty="0"/>
              <a:t>Mellemhandler må ikke være registreret i det land, hvortil varerne leveres</a:t>
            </a:r>
          </a:p>
          <a:p>
            <a:pPr lvl="2">
              <a:tabLst>
                <a:tab pos="1138238" algn="l"/>
              </a:tabLst>
            </a:pPr>
            <a:r>
              <a:rPr lang="da-DK" sz="1800" dirty="0"/>
              <a:t>Mellemhandler i Danmark</a:t>
            </a:r>
          </a:p>
          <a:p>
            <a:pPr lvl="3">
              <a:tabLst>
                <a:tab pos="1138238" algn="l"/>
              </a:tabLst>
            </a:pPr>
            <a:r>
              <a:rPr lang="da-DK" sz="1600" dirty="0"/>
              <a:t>Ingen oplysninger på momsangivelsen</a:t>
            </a:r>
          </a:p>
          <a:p>
            <a:pPr lvl="3">
              <a:tabLst>
                <a:tab pos="1138238" algn="l"/>
              </a:tabLst>
            </a:pPr>
            <a:r>
              <a:rPr lang="da-DK" sz="1600" dirty="0"/>
              <a:t>Indberetning EU-salg uden moms/trekanthandel</a:t>
            </a:r>
          </a:p>
          <a:p>
            <a:pPr lvl="3">
              <a:tabLst>
                <a:tab pos="1138238" algn="l"/>
              </a:tabLst>
            </a:pPr>
            <a:r>
              <a:rPr lang="da-DK" sz="1600" dirty="0"/>
              <a:t>Ingen indberetning</a:t>
            </a:r>
          </a:p>
          <a:p>
            <a:pPr lvl="3">
              <a:tabLst>
                <a:tab pos="1138238" algn="l"/>
              </a:tabLst>
            </a:pPr>
            <a:r>
              <a:rPr lang="da-DK" sz="1600" dirty="0"/>
              <a:t>Tekst: </a:t>
            </a:r>
            <a:r>
              <a:rPr lang="da-DK" sz="1600" dirty="0" err="1"/>
              <a:t>simplified</a:t>
            </a:r>
            <a:r>
              <a:rPr lang="da-DK" sz="1600" dirty="0"/>
              <a:t> triangulation/forenklet trekanthandel + </a:t>
            </a:r>
            <a:r>
              <a:rPr lang="da-DK" sz="1600" dirty="0" err="1"/>
              <a:t>reverse</a:t>
            </a:r>
            <a:r>
              <a:rPr lang="da-DK" sz="1600" dirty="0"/>
              <a:t> charge</a:t>
            </a:r>
          </a:p>
          <a:p>
            <a:pPr lvl="3">
              <a:tabLst>
                <a:tab pos="1138238" algn="l"/>
              </a:tabLst>
            </a:pPr>
            <a:r>
              <a:rPr lang="da-DK" sz="1600" dirty="0"/>
              <a:t>Ikke særlige regler for sælger – alm. EU-varesalg</a:t>
            </a:r>
          </a:p>
          <a:p>
            <a:pPr lvl="3">
              <a:tabLst>
                <a:tab pos="1138238" algn="l"/>
              </a:tabLst>
            </a:pPr>
            <a:r>
              <a:rPr lang="da-DK" sz="1600" dirty="0"/>
              <a:t>Ikke særlige regler for køber – alm. EU-varekøb</a:t>
            </a:r>
          </a:p>
          <a:p>
            <a:pPr marL="1371600" lvl="3" indent="0">
              <a:buNone/>
              <a:tabLst>
                <a:tab pos="1138238" algn="l"/>
              </a:tabLst>
            </a:pPr>
            <a:endParaRPr lang="da-DK" sz="1600" dirty="0"/>
          </a:p>
          <a:p>
            <a:pPr lvl="4">
              <a:tabLst>
                <a:tab pos="1138238" algn="l"/>
              </a:tabLst>
            </a:pPr>
            <a:endParaRPr lang="da-DK" dirty="0"/>
          </a:p>
          <a:p>
            <a:pPr lvl="3">
              <a:tabLst>
                <a:tab pos="1138238" algn="l"/>
              </a:tabLst>
            </a:pPr>
            <a:endParaRPr lang="da-DK" dirty="0"/>
          </a:p>
          <a:p>
            <a:pPr lvl="2">
              <a:tabLst>
                <a:tab pos="1138238" algn="l"/>
              </a:tabLst>
            </a:pPr>
            <a:endParaRPr lang="da-DK" dirty="0"/>
          </a:p>
        </p:txBody>
      </p:sp>
    </p:spTree>
    <p:extLst>
      <p:ext uri="{BB962C8B-B14F-4D97-AF65-F5344CB8AC3E}">
        <p14:creationId xmlns:p14="http://schemas.microsoft.com/office/powerpoint/2010/main" val="785733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da-DK" sz="3200" dirty="0">
                <a:latin typeface="Tw Cen MT" panose="020B0602020104020603" pitchFamily="34" charset="0"/>
              </a:rPr>
              <a:t>Varesalg til EU-lande</a:t>
            </a:r>
            <a:endParaRPr lang="da-DK" sz="3200" dirty="0"/>
          </a:p>
        </p:txBody>
      </p:sp>
      <p:sp>
        <p:nvSpPr>
          <p:cNvPr id="4" name="Pladsholder til slidenummer 3">
            <a:extLst>
              <a:ext uri="{FF2B5EF4-FFF2-40B4-BE49-F238E27FC236}">
                <a16:creationId xmlns:a16="http://schemas.microsoft.com/office/drawing/2014/main" id="{C9091719-F4BD-4B31-B9F9-322CFD56FB27}"/>
              </a:ext>
            </a:extLst>
          </p:cNvPr>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14</a:t>
            </a:fld>
            <a:endParaRPr lang="da-DK" dirty="0"/>
          </a:p>
        </p:txBody>
      </p:sp>
      <p:sp>
        <p:nvSpPr>
          <p:cNvPr id="2" name="Undertitel 2">
            <a:extLst>
              <a:ext uri="{FF2B5EF4-FFF2-40B4-BE49-F238E27FC236}">
                <a16:creationId xmlns:a16="http://schemas.microsoft.com/office/drawing/2014/main" id="{C5ED0E41-D035-D3F7-434E-3EA7AD977878}"/>
              </a:ext>
            </a:extLst>
          </p:cNvPr>
          <p:cNvSpPr>
            <a:spLocks noGrp="1"/>
          </p:cNvSpPr>
          <p:nvPr>
            <p:ph idx="1"/>
          </p:nvPr>
        </p:nvSpPr>
        <p:spPr>
          <a:xfrm>
            <a:off x="406400" y="1720851"/>
            <a:ext cx="8229600" cy="4525963"/>
          </a:xfrm>
        </p:spPr>
        <p:txBody>
          <a:bodyPr>
            <a:normAutofit/>
          </a:bodyPr>
          <a:lstStyle/>
          <a:p>
            <a:pPr marL="914400" lvl="2" indent="0">
              <a:buNone/>
              <a:tabLst>
                <a:tab pos="1138238" algn="l"/>
              </a:tabLst>
            </a:pPr>
            <a:endParaRPr lang="da-DK" dirty="0"/>
          </a:p>
          <a:p>
            <a:pPr lvl="3">
              <a:tabLst>
                <a:tab pos="1138238" algn="l"/>
              </a:tabLst>
            </a:pPr>
            <a:endParaRPr lang="da-DK" dirty="0"/>
          </a:p>
          <a:p>
            <a:pPr lvl="1">
              <a:tabLst>
                <a:tab pos="1138238" algn="l"/>
              </a:tabLst>
            </a:pPr>
            <a:r>
              <a:rPr lang="da-DK" dirty="0"/>
              <a:t> </a:t>
            </a:r>
            <a:r>
              <a:rPr lang="da-DK" sz="2600" dirty="0"/>
              <a:t>Kædehandel</a:t>
            </a:r>
          </a:p>
          <a:p>
            <a:pPr lvl="1">
              <a:tabLst>
                <a:tab pos="1138238" algn="l"/>
              </a:tabLst>
            </a:pPr>
            <a:endParaRPr lang="da-DK" dirty="0"/>
          </a:p>
          <a:p>
            <a:pPr lvl="2">
              <a:tabLst>
                <a:tab pos="1138238" algn="l"/>
              </a:tabLst>
            </a:pPr>
            <a:r>
              <a:rPr lang="da-DK" sz="1600" dirty="0"/>
              <a:t>Opstramning/ændring fra 1. januar 2020 – del af Quick Fix</a:t>
            </a:r>
          </a:p>
          <a:p>
            <a:pPr lvl="2">
              <a:tabLst>
                <a:tab pos="1138238" algn="l"/>
              </a:tabLst>
            </a:pPr>
            <a:r>
              <a:rPr lang="da-DK" sz="1600" dirty="0"/>
              <a:t>Én levering af varer mellem to EU-lande medfører, at der kun kan ske én </a:t>
            </a:r>
            <a:r>
              <a:rPr lang="da-DK" sz="1600" dirty="0" err="1"/>
              <a:t>EU-handel</a:t>
            </a:r>
            <a:r>
              <a:rPr lang="da-DK" sz="1600" dirty="0"/>
              <a:t> (uden moms)</a:t>
            </a:r>
          </a:p>
          <a:p>
            <a:pPr lvl="2">
              <a:tabLst>
                <a:tab pos="1138238" algn="l"/>
              </a:tabLst>
            </a:pPr>
            <a:r>
              <a:rPr lang="da-DK" sz="1600" dirty="0"/>
              <a:t>Det er uden betydning, hvor mange handler, der sker med varen i forbindelse med leveringen. De øvrige handler er  omfattet af momspligt og kan føre til registreringspligt i andet EU-land</a:t>
            </a:r>
          </a:p>
          <a:p>
            <a:pPr lvl="2">
              <a:tabLst>
                <a:tab pos="1138238" algn="l"/>
              </a:tabLst>
            </a:pPr>
            <a:r>
              <a:rPr lang="da-DK" sz="1600" dirty="0" err="1"/>
              <a:t>EU-handlen</a:t>
            </a:r>
            <a:r>
              <a:rPr lang="da-DK" sz="1600" dirty="0"/>
              <a:t> fastlægges efter de almindelige regler – vær opmærksom på aftale om levering/</a:t>
            </a:r>
            <a:r>
              <a:rPr lang="da-DK" sz="1600" dirty="0" err="1"/>
              <a:t>incoterms</a:t>
            </a:r>
            <a:endParaRPr lang="da-DK" sz="1600" dirty="0"/>
          </a:p>
          <a:p>
            <a:pPr marL="1371600" lvl="3" indent="0">
              <a:buNone/>
              <a:tabLst>
                <a:tab pos="1138238" algn="l"/>
              </a:tabLst>
            </a:pPr>
            <a:endParaRPr lang="da-DK" sz="1600" dirty="0"/>
          </a:p>
          <a:p>
            <a:pPr lvl="4">
              <a:tabLst>
                <a:tab pos="1138238" algn="l"/>
              </a:tabLst>
            </a:pPr>
            <a:endParaRPr lang="da-DK" dirty="0"/>
          </a:p>
          <a:p>
            <a:pPr lvl="3">
              <a:tabLst>
                <a:tab pos="1138238" algn="l"/>
              </a:tabLst>
            </a:pPr>
            <a:endParaRPr lang="da-DK" dirty="0"/>
          </a:p>
          <a:p>
            <a:pPr lvl="2">
              <a:tabLst>
                <a:tab pos="1138238" algn="l"/>
              </a:tabLst>
            </a:pPr>
            <a:endParaRPr lang="da-DK" dirty="0"/>
          </a:p>
        </p:txBody>
      </p:sp>
    </p:spTree>
    <p:extLst>
      <p:ext uri="{BB962C8B-B14F-4D97-AF65-F5344CB8AC3E}">
        <p14:creationId xmlns:p14="http://schemas.microsoft.com/office/powerpoint/2010/main" val="2762073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da-DK" sz="2400" dirty="0">
                <a:latin typeface="Arial" panose="020B0604020202020204" pitchFamily="34" charset="0"/>
                <a:cs typeface="Arial" panose="020B0604020202020204" pitchFamily="34" charset="0"/>
              </a:rPr>
              <a:t> Varesalg til tredjelande</a:t>
            </a:r>
            <a:endParaRPr lang="da-DK" dirty="0"/>
          </a:p>
        </p:txBody>
      </p:sp>
      <p:sp>
        <p:nvSpPr>
          <p:cNvPr id="4" name="Pladsholder til slidenummer 3">
            <a:extLst>
              <a:ext uri="{FF2B5EF4-FFF2-40B4-BE49-F238E27FC236}">
                <a16:creationId xmlns:a16="http://schemas.microsoft.com/office/drawing/2014/main" id="{C9091719-F4BD-4B31-B9F9-322CFD56FB27}"/>
              </a:ext>
            </a:extLst>
          </p:cNvPr>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15</a:t>
            </a:fld>
            <a:endParaRPr lang="da-DK" dirty="0"/>
          </a:p>
        </p:txBody>
      </p:sp>
      <p:sp>
        <p:nvSpPr>
          <p:cNvPr id="2" name="Undertitel 2">
            <a:extLst>
              <a:ext uri="{FF2B5EF4-FFF2-40B4-BE49-F238E27FC236}">
                <a16:creationId xmlns:a16="http://schemas.microsoft.com/office/drawing/2014/main" id="{C5ED0E41-D035-D3F7-434E-3EA7AD977878}"/>
              </a:ext>
            </a:extLst>
          </p:cNvPr>
          <p:cNvSpPr>
            <a:spLocks noGrp="1"/>
          </p:cNvSpPr>
          <p:nvPr>
            <p:ph idx="1"/>
          </p:nvPr>
        </p:nvSpPr>
        <p:spPr>
          <a:xfrm>
            <a:off x="-381000" y="1708151"/>
            <a:ext cx="8229600" cy="4525963"/>
          </a:xfrm>
        </p:spPr>
        <p:txBody>
          <a:bodyPr>
            <a:normAutofit/>
          </a:bodyPr>
          <a:lstStyle/>
          <a:p>
            <a:pPr lvl="3">
              <a:tabLst>
                <a:tab pos="1138238" algn="l"/>
              </a:tabLst>
            </a:pPr>
            <a:endParaRPr lang="da-DK" sz="1600" dirty="0"/>
          </a:p>
          <a:p>
            <a:pPr lvl="3">
              <a:tabLst>
                <a:tab pos="1138238" algn="l"/>
              </a:tabLst>
            </a:pPr>
            <a:r>
              <a:rPr lang="da-DK" sz="1600" dirty="0"/>
              <a:t>Fysisk varebevægelse følges – varen skal forlade EU</a:t>
            </a:r>
          </a:p>
          <a:p>
            <a:pPr lvl="3">
              <a:tabLst>
                <a:tab pos="1138238" algn="l"/>
              </a:tabLst>
            </a:pPr>
            <a:r>
              <a:rPr lang="da-DK" sz="1600" dirty="0"/>
              <a:t>Faktura udstedes uden moms. Det er uden betydning, om køber er privat/erhverv eller fra DK/udland</a:t>
            </a:r>
          </a:p>
          <a:p>
            <a:pPr lvl="3">
              <a:tabLst>
                <a:tab pos="1138238" algn="l"/>
              </a:tabLst>
            </a:pPr>
            <a:r>
              <a:rPr lang="da-DK" sz="1600" dirty="0"/>
              <a:t>Sælger skal forestå udførsel af varerne. Hvis varerne leveres Ex Works, skal faktura udstedes med dansk moms</a:t>
            </a:r>
          </a:p>
          <a:p>
            <a:pPr lvl="3">
              <a:tabLst>
                <a:tab pos="1138238" algn="l"/>
              </a:tabLst>
            </a:pPr>
            <a:r>
              <a:rPr lang="da-DK" sz="1600" dirty="0"/>
              <a:t>Udførselsdokumentation</a:t>
            </a:r>
          </a:p>
          <a:p>
            <a:pPr lvl="4">
              <a:tabLst>
                <a:tab pos="1138238" algn="l"/>
              </a:tabLst>
            </a:pPr>
            <a:r>
              <a:rPr lang="da-DK" sz="1600" dirty="0"/>
              <a:t>Fra danske myndigheder ved direkte udførsel eller opstart af forsendelse</a:t>
            </a:r>
          </a:p>
          <a:p>
            <a:pPr lvl="4">
              <a:tabLst>
                <a:tab pos="1138238" algn="l"/>
              </a:tabLst>
            </a:pPr>
            <a:r>
              <a:rPr lang="da-DK" sz="1600" dirty="0"/>
              <a:t>Fra andre EU-myndigheder</a:t>
            </a:r>
          </a:p>
          <a:p>
            <a:pPr lvl="4">
              <a:tabLst>
                <a:tab pos="1138238" algn="l"/>
              </a:tabLst>
            </a:pPr>
            <a:r>
              <a:rPr lang="da-DK" sz="1600" dirty="0"/>
              <a:t>Fragtbrev, </a:t>
            </a:r>
            <a:r>
              <a:rPr lang="da-DK" sz="1600" dirty="0" err="1"/>
              <a:t>skibskonossement</a:t>
            </a:r>
            <a:r>
              <a:rPr lang="da-DK" sz="1600" dirty="0"/>
              <a:t> eller tilsvarende</a:t>
            </a:r>
          </a:p>
          <a:p>
            <a:pPr lvl="3">
              <a:tabLst>
                <a:tab pos="1138238" algn="l"/>
              </a:tabLst>
            </a:pPr>
            <a:endParaRPr lang="da-DK" sz="1600" dirty="0"/>
          </a:p>
          <a:p>
            <a:pPr lvl="2">
              <a:tabLst>
                <a:tab pos="1138238" algn="l"/>
              </a:tabLst>
            </a:pPr>
            <a:endParaRPr lang="da-DK" dirty="0"/>
          </a:p>
        </p:txBody>
      </p:sp>
    </p:spTree>
    <p:extLst>
      <p:ext uri="{BB962C8B-B14F-4D97-AF65-F5344CB8AC3E}">
        <p14:creationId xmlns:p14="http://schemas.microsoft.com/office/powerpoint/2010/main" val="2294797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da-DK" sz="2400" dirty="0">
                <a:latin typeface="Arial" panose="020B0604020202020204" pitchFamily="34" charset="0"/>
                <a:cs typeface="Arial" panose="020B0604020202020204" pitchFamily="34" charset="0"/>
              </a:rPr>
              <a:t> Varesalg til tredjelande</a:t>
            </a:r>
            <a:endParaRPr lang="da-DK" dirty="0"/>
          </a:p>
        </p:txBody>
      </p:sp>
      <p:sp>
        <p:nvSpPr>
          <p:cNvPr id="4" name="Pladsholder til slidenummer 3">
            <a:extLst>
              <a:ext uri="{FF2B5EF4-FFF2-40B4-BE49-F238E27FC236}">
                <a16:creationId xmlns:a16="http://schemas.microsoft.com/office/drawing/2014/main" id="{C9091719-F4BD-4B31-B9F9-322CFD56FB27}"/>
              </a:ext>
            </a:extLst>
          </p:cNvPr>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16</a:t>
            </a:fld>
            <a:endParaRPr lang="da-DK" dirty="0"/>
          </a:p>
        </p:txBody>
      </p:sp>
      <p:sp>
        <p:nvSpPr>
          <p:cNvPr id="2" name="Undertitel 2">
            <a:extLst>
              <a:ext uri="{FF2B5EF4-FFF2-40B4-BE49-F238E27FC236}">
                <a16:creationId xmlns:a16="http://schemas.microsoft.com/office/drawing/2014/main" id="{C5ED0E41-D035-D3F7-434E-3EA7AD977878}"/>
              </a:ext>
            </a:extLst>
          </p:cNvPr>
          <p:cNvSpPr>
            <a:spLocks noGrp="1"/>
          </p:cNvSpPr>
          <p:nvPr>
            <p:ph idx="1"/>
          </p:nvPr>
        </p:nvSpPr>
        <p:spPr>
          <a:xfrm>
            <a:off x="-558800" y="1670051"/>
            <a:ext cx="8229600" cy="4525963"/>
          </a:xfrm>
        </p:spPr>
        <p:txBody>
          <a:bodyPr>
            <a:normAutofit/>
          </a:bodyPr>
          <a:lstStyle/>
          <a:p>
            <a:pPr lvl="3">
              <a:tabLst>
                <a:tab pos="1138238" algn="l"/>
              </a:tabLst>
            </a:pPr>
            <a:endParaRPr lang="da-DK" sz="1600" dirty="0"/>
          </a:p>
          <a:p>
            <a:pPr lvl="3">
              <a:tabLst>
                <a:tab pos="1138238" algn="l"/>
              </a:tabLst>
            </a:pPr>
            <a:endParaRPr lang="da-DK" sz="1600" dirty="0"/>
          </a:p>
          <a:p>
            <a:pPr lvl="3">
              <a:tabLst>
                <a:tab pos="1138238" algn="l"/>
              </a:tabLst>
            </a:pPr>
            <a:r>
              <a:rPr lang="da-DK" sz="1600" dirty="0"/>
              <a:t>Krav om eksportørregistrering hos SKAT</a:t>
            </a:r>
          </a:p>
          <a:p>
            <a:pPr lvl="3">
              <a:tabLst>
                <a:tab pos="1138238" algn="l"/>
              </a:tabLst>
            </a:pPr>
            <a:r>
              <a:rPr lang="da-DK" sz="1600" dirty="0"/>
              <a:t>Momsangivelsens rubrik C udfyldes med værdien af salget</a:t>
            </a:r>
          </a:p>
          <a:p>
            <a:pPr lvl="3">
              <a:tabLst>
                <a:tab pos="1138238" algn="l"/>
              </a:tabLst>
            </a:pPr>
            <a:r>
              <a:rPr lang="da-DK" sz="1600" dirty="0"/>
              <a:t>Særlige regler for Tax </a:t>
            </a:r>
            <a:r>
              <a:rPr lang="da-DK" sz="1600" dirty="0" err="1"/>
              <a:t>Free</a:t>
            </a:r>
            <a:r>
              <a:rPr lang="da-DK" sz="1600" dirty="0"/>
              <a:t> salg</a:t>
            </a:r>
          </a:p>
          <a:p>
            <a:pPr lvl="4">
              <a:tabLst>
                <a:tab pos="1138238" algn="l"/>
              </a:tabLst>
            </a:pPr>
            <a:r>
              <a:rPr lang="da-DK" sz="1600" dirty="0"/>
              <a:t>Faktura udstedes med moms</a:t>
            </a:r>
          </a:p>
          <a:p>
            <a:pPr lvl="4">
              <a:tabLst>
                <a:tab pos="1138238" algn="l"/>
              </a:tabLst>
            </a:pPr>
            <a:r>
              <a:rPr lang="da-DK" sz="1600" dirty="0"/>
              <a:t>Når køber returnerer toldafstemplet faktura, kan momsen tilbagebetales til kunden</a:t>
            </a:r>
          </a:p>
          <a:p>
            <a:pPr lvl="3">
              <a:tabLst>
                <a:tab pos="1138238" algn="l"/>
              </a:tabLst>
            </a:pPr>
            <a:r>
              <a:rPr lang="da-DK" sz="1600" dirty="0"/>
              <a:t>Ved eksportsalg til privatpersoner i tredjelande, kan der være krav om registrering i det pågældende land:</a:t>
            </a:r>
          </a:p>
          <a:p>
            <a:pPr lvl="4">
              <a:tabLst>
                <a:tab pos="1138238" algn="l"/>
              </a:tabLst>
            </a:pPr>
            <a:r>
              <a:rPr lang="da-DK" sz="1600" dirty="0"/>
              <a:t>Norge ved salg under 3.000 NOK pr. handel</a:t>
            </a:r>
          </a:p>
          <a:p>
            <a:pPr lvl="4">
              <a:tabLst>
                <a:tab pos="1138238" algn="l"/>
              </a:tabLst>
            </a:pPr>
            <a:r>
              <a:rPr lang="da-DK" sz="1600" dirty="0"/>
              <a:t>UK har tilsvarende regler</a:t>
            </a:r>
          </a:p>
          <a:p>
            <a:pPr marL="1828800" lvl="4" indent="0">
              <a:buNone/>
              <a:tabLst>
                <a:tab pos="1138238" algn="l"/>
              </a:tabLst>
            </a:pPr>
            <a:endParaRPr lang="da-DK" sz="1600" dirty="0"/>
          </a:p>
          <a:p>
            <a:pPr lvl="3">
              <a:tabLst>
                <a:tab pos="1138238" algn="l"/>
              </a:tabLst>
            </a:pPr>
            <a:endParaRPr lang="da-DK" sz="1600" dirty="0"/>
          </a:p>
          <a:p>
            <a:pPr lvl="2">
              <a:tabLst>
                <a:tab pos="1138238" algn="l"/>
              </a:tabLst>
            </a:pPr>
            <a:endParaRPr lang="da-DK" dirty="0"/>
          </a:p>
        </p:txBody>
      </p:sp>
    </p:spTree>
    <p:extLst>
      <p:ext uri="{BB962C8B-B14F-4D97-AF65-F5344CB8AC3E}">
        <p14:creationId xmlns:p14="http://schemas.microsoft.com/office/powerpoint/2010/main" val="19201936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da-DK" sz="2400" dirty="0">
                <a:latin typeface="Tw Cen MT" panose="020B0602020104020603" pitchFamily="34" charset="0"/>
              </a:rPr>
              <a:t>Varesalg til EU-lande</a:t>
            </a:r>
            <a:endParaRPr lang="da-DK" dirty="0"/>
          </a:p>
        </p:txBody>
      </p:sp>
      <p:sp>
        <p:nvSpPr>
          <p:cNvPr id="4" name="Pladsholder til slidenummer 3">
            <a:extLst>
              <a:ext uri="{FF2B5EF4-FFF2-40B4-BE49-F238E27FC236}">
                <a16:creationId xmlns:a16="http://schemas.microsoft.com/office/drawing/2014/main" id="{C9091719-F4BD-4B31-B9F9-322CFD56FB27}"/>
              </a:ext>
            </a:extLst>
          </p:cNvPr>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17</a:t>
            </a:fld>
            <a:endParaRPr lang="da-DK" dirty="0"/>
          </a:p>
        </p:txBody>
      </p:sp>
      <p:sp>
        <p:nvSpPr>
          <p:cNvPr id="2" name="Undertitel 2">
            <a:extLst>
              <a:ext uri="{FF2B5EF4-FFF2-40B4-BE49-F238E27FC236}">
                <a16:creationId xmlns:a16="http://schemas.microsoft.com/office/drawing/2014/main" id="{C5ED0E41-D035-D3F7-434E-3EA7AD977878}"/>
              </a:ext>
            </a:extLst>
          </p:cNvPr>
          <p:cNvSpPr>
            <a:spLocks noGrp="1"/>
          </p:cNvSpPr>
          <p:nvPr>
            <p:ph idx="1"/>
          </p:nvPr>
        </p:nvSpPr>
        <p:spPr>
          <a:xfrm>
            <a:off x="406400" y="1720851"/>
            <a:ext cx="8229600" cy="4525963"/>
          </a:xfrm>
        </p:spPr>
        <p:txBody>
          <a:bodyPr>
            <a:normAutofit/>
          </a:bodyPr>
          <a:lstStyle/>
          <a:p>
            <a:pPr>
              <a:tabLst>
                <a:tab pos="1138238" algn="l"/>
              </a:tabLst>
            </a:pPr>
            <a:r>
              <a:rPr lang="da-DK" sz="2400" dirty="0"/>
              <a:t>Fjernsalg:</a:t>
            </a:r>
          </a:p>
          <a:p>
            <a:pPr>
              <a:tabLst>
                <a:tab pos="1138238" algn="l"/>
              </a:tabLst>
            </a:pPr>
            <a:endParaRPr lang="da-DK" sz="1600" dirty="0"/>
          </a:p>
          <a:p>
            <a:pPr lvl="1">
              <a:tabLst>
                <a:tab pos="1138238" algn="l"/>
              </a:tabLst>
            </a:pPr>
            <a:r>
              <a:rPr lang="da-DK" sz="2000" dirty="0"/>
              <a:t>Forsendelsessalg til privatpersoner med bopæl i andre EU-lande</a:t>
            </a:r>
          </a:p>
          <a:p>
            <a:pPr lvl="1">
              <a:tabLst>
                <a:tab pos="1138238" algn="l"/>
              </a:tabLst>
            </a:pPr>
            <a:endParaRPr lang="da-DK" sz="1600" dirty="0"/>
          </a:p>
          <a:p>
            <a:pPr lvl="2">
              <a:tabLst>
                <a:tab pos="1138238" algn="l"/>
              </a:tabLst>
            </a:pPr>
            <a:r>
              <a:rPr lang="da-DK" sz="1900" dirty="0"/>
              <a:t>Sælger skal sende varen til kundens bopæl i andet EU-land</a:t>
            </a:r>
          </a:p>
          <a:p>
            <a:pPr lvl="2">
              <a:tabLst>
                <a:tab pos="1138238" algn="l"/>
              </a:tabLst>
            </a:pPr>
            <a:r>
              <a:rPr lang="da-DK" sz="1900" dirty="0"/>
              <a:t>Hvis varen udleveres fra Dansk forretningssted/virksomhed, skal der altid opkræves dansk moms</a:t>
            </a:r>
          </a:p>
          <a:p>
            <a:pPr lvl="2">
              <a:tabLst>
                <a:tab pos="1138238" algn="l"/>
              </a:tabLst>
            </a:pPr>
            <a:r>
              <a:rPr lang="da-DK" sz="1900" dirty="0"/>
              <a:t>Fjernsalg til en årlig værdi, som overstiger 10.000 Euro medfører krav om enten registrering eller brug af One Stop – ordningen</a:t>
            </a:r>
          </a:p>
          <a:p>
            <a:pPr lvl="2">
              <a:tabLst>
                <a:tab pos="1138238" algn="l"/>
              </a:tabLst>
            </a:pPr>
            <a:r>
              <a:rPr lang="da-DK" sz="1900" dirty="0"/>
              <a:t>Grænsen på 10.000 Euro gælder for virksomhedens samlede salg til private kunder i andre EU-lande</a:t>
            </a:r>
          </a:p>
          <a:p>
            <a:pPr lvl="2">
              <a:tabLst>
                <a:tab pos="1138238" algn="l"/>
              </a:tabLst>
            </a:pPr>
            <a:endParaRPr lang="da-DK" dirty="0"/>
          </a:p>
          <a:p>
            <a:pPr marL="457200" lvl="1" indent="0">
              <a:buNone/>
              <a:tabLst>
                <a:tab pos="1138238" algn="l"/>
              </a:tabLst>
            </a:pPr>
            <a:endParaRPr lang="da-DK" sz="1600" dirty="0"/>
          </a:p>
          <a:p>
            <a:pPr lvl="2">
              <a:tabLst>
                <a:tab pos="1138238" algn="l"/>
              </a:tabLst>
            </a:pPr>
            <a:endParaRPr lang="da-DK" dirty="0"/>
          </a:p>
          <a:p>
            <a:pPr lvl="1">
              <a:tabLst>
                <a:tab pos="1138238" algn="l"/>
              </a:tabLst>
            </a:pPr>
            <a:endParaRPr lang="da-DK" sz="1600" dirty="0"/>
          </a:p>
          <a:p>
            <a:pPr lvl="2">
              <a:tabLst>
                <a:tab pos="1138238" algn="l"/>
              </a:tabLst>
            </a:pPr>
            <a:endParaRPr lang="da-DK" dirty="0"/>
          </a:p>
          <a:p>
            <a:pPr lvl="2">
              <a:tabLst>
                <a:tab pos="1138238" algn="l"/>
              </a:tabLst>
            </a:pPr>
            <a:endParaRPr lang="da-DK" dirty="0"/>
          </a:p>
        </p:txBody>
      </p:sp>
    </p:spTree>
    <p:extLst>
      <p:ext uri="{BB962C8B-B14F-4D97-AF65-F5344CB8AC3E}">
        <p14:creationId xmlns:p14="http://schemas.microsoft.com/office/powerpoint/2010/main" val="797198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da-DK" sz="2800" dirty="0">
                <a:latin typeface="Tw Cen MT" panose="020B0602020104020603" pitchFamily="34" charset="0"/>
              </a:rPr>
              <a:t>One Stop Moms</a:t>
            </a:r>
            <a:endParaRPr lang="da-DK" sz="2800" dirty="0"/>
          </a:p>
        </p:txBody>
      </p:sp>
      <p:sp>
        <p:nvSpPr>
          <p:cNvPr id="4" name="Pladsholder til slidenummer 3">
            <a:extLst>
              <a:ext uri="{FF2B5EF4-FFF2-40B4-BE49-F238E27FC236}">
                <a16:creationId xmlns:a16="http://schemas.microsoft.com/office/drawing/2014/main" id="{C9091719-F4BD-4B31-B9F9-322CFD56FB27}"/>
              </a:ext>
            </a:extLst>
          </p:cNvPr>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18</a:t>
            </a:fld>
            <a:endParaRPr lang="da-DK" dirty="0"/>
          </a:p>
        </p:txBody>
      </p:sp>
      <p:sp>
        <p:nvSpPr>
          <p:cNvPr id="2" name="Undertitel 2">
            <a:extLst>
              <a:ext uri="{FF2B5EF4-FFF2-40B4-BE49-F238E27FC236}">
                <a16:creationId xmlns:a16="http://schemas.microsoft.com/office/drawing/2014/main" id="{C5ED0E41-D035-D3F7-434E-3EA7AD977878}"/>
              </a:ext>
            </a:extLst>
          </p:cNvPr>
          <p:cNvSpPr>
            <a:spLocks noGrp="1"/>
          </p:cNvSpPr>
          <p:nvPr>
            <p:ph idx="1"/>
          </p:nvPr>
        </p:nvSpPr>
        <p:spPr>
          <a:xfrm>
            <a:off x="406400" y="1720851"/>
            <a:ext cx="8229600" cy="4525963"/>
          </a:xfrm>
        </p:spPr>
        <p:txBody>
          <a:bodyPr>
            <a:normAutofit/>
          </a:bodyPr>
          <a:lstStyle/>
          <a:p>
            <a:pPr marL="11113" lvl="1" indent="0">
              <a:buClr>
                <a:srgbClr val="FF6600"/>
              </a:buClr>
              <a:buNone/>
              <a:tabLst>
                <a:tab pos="365125" algn="l"/>
              </a:tabLst>
              <a:defRPr/>
            </a:pPr>
            <a:endParaRPr lang="da-DK" sz="1600" dirty="0">
              <a:ea typeface="ヒラギノ角ゴ Pro W3"/>
              <a:cs typeface="ヒラギノ角ゴ Pro W3"/>
            </a:endParaRPr>
          </a:p>
          <a:p>
            <a:pPr marL="468313" lvl="2" indent="0">
              <a:buClr>
                <a:srgbClr val="FF6600"/>
              </a:buClr>
              <a:buNone/>
              <a:tabLst>
                <a:tab pos="365125" algn="l"/>
              </a:tabLst>
              <a:defRPr/>
            </a:pPr>
            <a:endParaRPr lang="da-DK" dirty="0">
              <a:ea typeface="ヒラギノ角ゴ Pro W3"/>
              <a:cs typeface="ヒラギノ角ゴ Pro W3"/>
            </a:endParaRPr>
          </a:p>
          <a:p>
            <a:pPr marL="696913" lvl="2">
              <a:buClr>
                <a:srgbClr val="FF6600"/>
              </a:buClr>
              <a:tabLst>
                <a:tab pos="365125" algn="l"/>
              </a:tabLst>
              <a:defRPr/>
            </a:pPr>
            <a:r>
              <a:rPr lang="da-DK" sz="2000" dirty="0">
                <a:ea typeface="ヒラギノ角ゴ Pro W3"/>
                <a:cs typeface="ヒラギノ角ゴ Pro W3"/>
              </a:rPr>
              <a:t>Relevant ved salg til private/ikke momsregistrerede kunder</a:t>
            </a:r>
          </a:p>
          <a:p>
            <a:pPr marL="696913" lvl="2">
              <a:buClr>
                <a:srgbClr val="FF6600"/>
              </a:buClr>
              <a:tabLst>
                <a:tab pos="365125" algn="l"/>
              </a:tabLst>
              <a:defRPr/>
            </a:pPr>
            <a:r>
              <a:rPr lang="da-DK" sz="2000" dirty="0">
                <a:ea typeface="ヒラギノ角ゴ Pro W3"/>
                <a:cs typeface="ヒラギノ角ゴ Pro W3"/>
              </a:rPr>
              <a:t>Momsen skal betales i kundens land</a:t>
            </a:r>
          </a:p>
          <a:p>
            <a:pPr marL="696913" lvl="2">
              <a:buClr>
                <a:srgbClr val="FF6600"/>
              </a:buClr>
              <a:tabLst>
                <a:tab pos="365125" algn="l"/>
              </a:tabLst>
              <a:defRPr/>
            </a:pPr>
            <a:r>
              <a:rPr lang="da-DK" sz="2000" dirty="0">
                <a:ea typeface="ヒラギノ角ゴ Pro W3"/>
                <a:cs typeface="ヒラギノ角ゴ Pro W3"/>
              </a:rPr>
              <a:t>Reglerne er indført (udvidet) fra 1. juli 2021. </a:t>
            </a:r>
          </a:p>
          <a:p>
            <a:pPr marL="696913" lvl="2">
              <a:buClr>
                <a:srgbClr val="FF6600"/>
              </a:buClr>
              <a:tabLst>
                <a:tab pos="365125" algn="l"/>
              </a:tabLst>
              <a:defRPr/>
            </a:pPr>
            <a:r>
              <a:rPr lang="da-DK" sz="2000" dirty="0">
                <a:ea typeface="ヒラギノ角ゴ Pro W3"/>
                <a:cs typeface="ヒラギノ角ゴ Pro W3"/>
              </a:rPr>
              <a:t>Omfatter såvel varer som elektroniske tjenesteydelser</a:t>
            </a:r>
          </a:p>
          <a:p>
            <a:pPr marL="696913" lvl="2">
              <a:buClr>
                <a:srgbClr val="FF6600"/>
              </a:buClr>
              <a:tabLst>
                <a:tab pos="365125" algn="l"/>
              </a:tabLst>
              <a:defRPr/>
            </a:pPr>
            <a:r>
              <a:rPr lang="da-DK" sz="2000" dirty="0">
                <a:ea typeface="ヒラギノ角ゴ Pro W3"/>
                <a:cs typeface="ヒラギノ角ゴ Pro W3"/>
              </a:rPr>
              <a:t>Der er vejledninger for de enkelte lande og mulighed for at søge på de enkelte landes momssatser – men det er den enkelte virksomheds ansvar, at der anvendes korrekte satser</a:t>
            </a:r>
          </a:p>
          <a:p>
            <a:pPr marL="696913" lvl="2">
              <a:buClr>
                <a:srgbClr val="FF6600"/>
              </a:buClr>
              <a:tabLst>
                <a:tab pos="365125" algn="l"/>
              </a:tabLst>
              <a:defRPr/>
            </a:pPr>
            <a:endParaRPr lang="da-DK" sz="2000" dirty="0">
              <a:ea typeface="ヒラギノ角ゴ Pro W3"/>
              <a:cs typeface="ヒラギノ角ゴ Pro W3"/>
            </a:endParaRPr>
          </a:p>
          <a:p>
            <a:pPr marL="696913" lvl="2">
              <a:buClr>
                <a:srgbClr val="FF6600"/>
              </a:buClr>
              <a:tabLst>
                <a:tab pos="365125" algn="l"/>
              </a:tabLst>
              <a:defRPr/>
            </a:pPr>
            <a:endParaRPr lang="da-DK" dirty="0">
              <a:ea typeface="ヒラギノ角ゴ Pro W3"/>
              <a:cs typeface="ヒラギノ角ゴ Pro W3"/>
            </a:endParaRPr>
          </a:p>
          <a:p>
            <a:pPr marL="0" indent="0">
              <a:buClr>
                <a:srgbClr val="00AEEC"/>
              </a:buClr>
              <a:buNone/>
              <a:defRPr/>
            </a:pPr>
            <a:endParaRPr lang="da-DK" sz="1600" dirty="0">
              <a:ea typeface="ヒラギノ角ゴ Pro W3"/>
            </a:endParaRPr>
          </a:p>
        </p:txBody>
      </p:sp>
    </p:spTree>
    <p:extLst>
      <p:ext uri="{BB962C8B-B14F-4D97-AF65-F5344CB8AC3E}">
        <p14:creationId xmlns:p14="http://schemas.microsoft.com/office/powerpoint/2010/main" val="177886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da-DK" sz="3200" dirty="0">
                <a:latin typeface="Tw Cen MT" panose="020B0602020104020603" pitchFamily="34" charset="0"/>
              </a:rPr>
              <a:t>One Stop Moms</a:t>
            </a:r>
            <a:endParaRPr lang="da-DK" sz="3200" dirty="0"/>
          </a:p>
        </p:txBody>
      </p:sp>
      <p:sp>
        <p:nvSpPr>
          <p:cNvPr id="4" name="Pladsholder til slidenummer 3">
            <a:extLst>
              <a:ext uri="{FF2B5EF4-FFF2-40B4-BE49-F238E27FC236}">
                <a16:creationId xmlns:a16="http://schemas.microsoft.com/office/drawing/2014/main" id="{C9091719-F4BD-4B31-B9F9-322CFD56FB27}"/>
              </a:ext>
            </a:extLst>
          </p:cNvPr>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19</a:t>
            </a:fld>
            <a:endParaRPr lang="da-DK" dirty="0"/>
          </a:p>
        </p:txBody>
      </p:sp>
      <p:sp>
        <p:nvSpPr>
          <p:cNvPr id="2" name="Undertitel 2">
            <a:extLst>
              <a:ext uri="{FF2B5EF4-FFF2-40B4-BE49-F238E27FC236}">
                <a16:creationId xmlns:a16="http://schemas.microsoft.com/office/drawing/2014/main" id="{C5ED0E41-D035-D3F7-434E-3EA7AD977878}"/>
              </a:ext>
            </a:extLst>
          </p:cNvPr>
          <p:cNvSpPr>
            <a:spLocks noGrp="1"/>
          </p:cNvSpPr>
          <p:nvPr>
            <p:ph idx="1"/>
          </p:nvPr>
        </p:nvSpPr>
        <p:spPr>
          <a:xfrm>
            <a:off x="387350" y="1574801"/>
            <a:ext cx="8229600" cy="4525963"/>
          </a:xfrm>
        </p:spPr>
        <p:txBody>
          <a:bodyPr>
            <a:normAutofit fontScale="92500"/>
          </a:bodyPr>
          <a:lstStyle/>
          <a:p>
            <a:pPr marL="11113" lvl="1" indent="0">
              <a:buClr>
                <a:srgbClr val="FF6600"/>
              </a:buClr>
              <a:buNone/>
              <a:tabLst>
                <a:tab pos="365125" algn="l"/>
              </a:tabLst>
              <a:defRPr/>
            </a:pPr>
            <a:endParaRPr lang="da-DK" sz="1600" dirty="0">
              <a:ea typeface="ヒラギノ角ゴ Pro W3"/>
              <a:cs typeface="ヒラギノ角ゴ Pro W3"/>
            </a:endParaRPr>
          </a:p>
          <a:p>
            <a:pPr marL="296863" lvl="1">
              <a:buClr>
                <a:srgbClr val="FF6600"/>
              </a:buClr>
              <a:tabLst>
                <a:tab pos="365125" algn="l"/>
              </a:tabLst>
              <a:defRPr/>
            </a:pPr>
            <a:r>
              <a:rPr lang="da-DK" sz="2600" dirty="0">
                <a:ea typeface="ヒラギノ角ゴ Pro W3"/>
              </a:rPr>
              <a:t>Formelle krav mv.:</a:t>
            </a:r>
          </a:p>
          <a:p>
            <a:pPr marL="296863" lvl="1">
              <a:buClr>
                <a:srgbClr val="FF6600"/>
              </a:buClr>
              <a:tabLst>
                <a:tab pos="365125" algn="l"/>
              </a:tabLst>
              <a:defRPr/>
            </a:pPr>
            <a:endParaRPr lang="da-DK" sz="1600" dirty="0">
              <a:ea typeface="ヒラギノ角ゴ Pro W3"/>
            </a:endParaRPr>
          </a:p>
          <a:p>
            <a:pPr marL="696913" lvl="2">
              <a:buClr>
                <a:srgbClr val="FF6600"/>
              </a:buClr>
              <a:tabLst>
                <a:tab pos="365125" algn="l"/>
              </a:tabLst>
              <a:defRPr/>
            </a:pPr>
            <a:r>
              <a:rPr lang="da-DK" sz="1900" dirty="0">
                <a:ea typeface="ヒラギノ角ゴ Pro W3"/>
              </a:rPr>
              <a:t>Kvartalsafregning er videreført fra MOSS-ordningen, men angivelses- og betalingsdato er flyttet til sidste dag i den følgende måned.</a:t>
            </a:r>
          </a:p>
          <a:p>
            <a:pPr marL="1154113" lvl="3">
              <a:buClr>
                <a:srgbClr val="FF6600"/>
              </a:buClr>
              <a:tabLst>
                <a:tab pos="365125" algn="l"/>
              </a:tabLst>
              <a:defRPr/>
            </a:pPr>
            <a:r>
              <a:rPr lang="da-DK" sz="1600" dirty="0">
                <a:ea typeface="ヒラギノ角ゴ Pro W3"/>
              </a:rPr>
              <a:t>1 kvartal 2025 skal angives og betales senest 30. april 2025</a:t>
            </a:r>
            <a:br>
              <a:rPr lang="da-DK" sz="1600" dirty="0">
                <a:ea typeface="ヒラギノ角ゴ Pro W3"/>
              </a:rPr>
            </a:br>
            <a:br>
              <a:rPr lang="da-DK" sz="1600" dirty="0">
                <a:ea typeface="ヒラギノ角ゴ Pro W3"/>
              </a:rPr>
            </a:br>
            <a:endParaRPr lang="da-DK" sz="1600" dirty="0">
              <a:ea typeface="ヒラギノ角ゴ Pro W3"/>
            </a:endParaRPr>
          </a:p>
          <a:p>
            <a:pPr marL="696913" lvl="2">
              <a:buClr>
                <a:srgbClr val="FF6600"/>
              </a:buClr>
              <a:tabLst>
                <a:tab pos="365125" algn="l"/>
              </a:tabLst>
              <a:defRPr/>
            </a:pPr>
            <a:r>
              <a:rPr lang="da-DK" sz="1900" dirty="0">
                <a:ea typeface="ヒラギノ角ゴ Pro W3"/>
              </a:rPr>
              <a:t>One Stop angivelsen anvendes kun til at angive og indbetale den udenlandske moms. Værdien af One Stop salget angives i:</a:t>
            </a:r>
          </a:p>
          <a:p>
            <a:pPr marL="696913" lvl="2">
              <a:buClr>
                <a:srgbClr val="FF6600"/>
              </a:buClr>
              <a:tabLst>
                <a:tab pos="365125" algn="l"/>
              </a:tabLst>
              <a:defRPr/>
            </a:pPr>
            <a:endParaRPr lang="da-DK" dirty="0">
              <a:ea typeface="ヒラギノ角ゴ Pro W3"/>
            </a:endParaRPr>
          </a:p>
          <a:p>
            <a:pPr marL="966788" lvl="3">
              <a:buClr>
                <a:srgbClr val="FF6600"/>
              </a:buClr>
              <a:tabLst>
                <a:tab pos="365125" algn="l"/>
              </a:tabLst>
              <a:defRPr/>
            </a:pPr>
            <a:r>
              <a:rPr lang="da-DK" dirty="0">
                <a:ea typeface="ヒラギノ角ゴ Pro W3"/>
              </a:rPr>
              <a:t>Salg af ydelser - momsangivelsens rubrik C</a:t>
            </a:r>
          </a:p>
          <a:p>
            <a:pPr marL="966788" lvl="3">
              <a:buClr>
                <a:srgbClr val="FF6600"/>
              </a:buClr>
              <a:tabLst>
                <a:tab pos="365125" algn="l"/>
              </a:tabLst>
              <a:defRPr/>
            </a:pPr>
            <a:r>
              <a:rPr lang="da-DK" dirty="0">
                <a:ea typeface="ヒラギノ角ゴ Pro W3"/>
              </a:rPr>
              <a:t>Salg af varer fra DK til andet EU-land – momsangivelsens rubrik B –varer</a:t>
            </a:r>
          </a:p>
          <a:p>
            <a:pPr marL="966788" lvl="3">
              <a:buClr>
                <a:srgbClr val="FF6600"/>
              </a:buClr>
              <a:tabLst>
                <a:tab pos="365125" algn="l"/>
              </a:tabLst>
              <a:defRPr/>
            </a:pPr>
            <a:r>
              <a:rPr lang="da-DK" dirty="0">
                <a:ea typeface="ヒラギノ角ゴ Pro W3"/>
              </a:rPr>
              <a:t>Salg af varer fra EU (ikke DK) til EU – momsangivelsens rubrik C</a:t>
            </a:r>
          </a:p>
          <a:p>
            <a:pPr marL="696913" lvl="2">
              <a:buClr>
                <a:srgbClr val="FF6600"/>
              </a:buClr>
              <a:tabLst>
                <a:tab pos="365125" algn="l"/>
              </a:tabLst>
              <a:defRPr/>
            </a:pPr>
            <a:endParaRPr lang="da-DK" dirty="0">
              <a:ea typeface="ヒラギノ角ゴ Pro W3"/>
            </a:endParaRPr>
          </a:p>
          <a:p>
            <a:pPr marL="696913" lvl="2">
              <a:buClr>
                <a:srgbClr val="FF6600"/>
              </a:buClr>
              <a:tabLst>
                <a:tab pos="365125" algn="l"/>
              </a:tabLst>
              <a:defRPr/>
            </a:pPr>
            <a:endParaRPr lang="da-DK" dirty="0">
              <a:ea typeface="ヒラギノ角ゴ Pro W3"/>
            </a:endParaRPr>
          </a:p>
          <a:p>
            <a:pPr marL="296863" lvl="1">
              <a:buClr>
                <a:srgbClr val="FF6600"/>
              </a:buClr>
              <a:tabLst>
                <a:tab pos="365125" algn="l"/>
              </a:tabLst>
              <a:defRPr/>
            </a:pPr>
            <a:endParaRPr lang="da-DK" sz="1600" dirty="0">
              <a:ea typeface="ヒラギノ角ゴ Pro W3"/>
            </a:endParaRPr>
          </a:p>
          <a:p>
            <a:pPr marL="696913" lvl="2">
              <a:buClr>
                <a:srgbClr val="FF6600"/>
              </a:buClr>
              <a:tabLst>
                <a:tab pos="365125" algn="l"/>
              </a:tabLst>
              <a:defRPr/>
            </a:pPr>
            <a:endParaRPr lang="da-DK" dirty="0">
              <a:ea typeface="ヒラギノ角ゴ Pro W3"/>
            </a:endParaRPr>
          </a:p>
          <a:p>
            <a:pPr marL="696913" lvl="2">
              <a:buClr>
                <a:srgbClr val="FF6600"/>
              </a:buClr>
              <a:tabLst>
                <a:tab pos="365125" algn="l"/>
              </a:tabLst>
              <a:defRPr/>
            </a:pPr>
            <a:endParaRPr lang="da-DK" dirty="0">
              <a:ea typeface="ヒラギノ角ゴ Pro W3"/>
            </a:endParaRPr>
          </a:p>
        </p:txBody>
      </p:sp>
    </p:spTree>
    <p:extLst>
      <p:ext uri="{BB962C8B-B14F-4D97-AF65-F5344CB8AC3E}">
        <p14:creationId xmlns:p14="http://schemas.microsoft.com/office/powerpoint/2010/main" val="4244671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724942"/>
          </a:xfrm>
        </p:spPr>
        <p:txBody>
          <a:bodyPr>
            <a:noAutofit/>
          </a:bodyPr>
          <a:lstStyle/>
          <a:p>
            <a:endParaRPr lang="en-GB" sz="2900" dirty="0"/>
          </a:p>
        </p:txBody>
      </p:sp>
      <p:sp>
        <p:nvSpPr>
          <p:cNvPr id="3" name="Content Placeholder 2"/>
          <p:cNvSpPr>
            <a:spLocks noGrp="1"/>
          </p:cNvSpPr>
          <p:nvPr>
            <p:ph idx="1"/>
          </p:nvPr>
        </p:nvSpPr>
        <p:spPr/>
        <p:txBody>
          <a:bodyPr>
            <a:normAutofit fontScale="92500" lnSpcReduction="10000"/>
          </a:bodyPr>
          <a:lstStyle/>
          <a:p>
            <a:pPr marL="11113" lvl="1" indent="0">
              <a:buClr>
                <a:srgbClr val="FF6600"/>
              </a:buClr>
              <a:buNone/>
              <a:tabLst>
                <a:tab pos="365125" algn="l"/>
              </a:tabLst>
              <a:defRPr/>
            </a:pPr>
            <a:r>
              <a:rPr lang="da-DK" sz="2400" dirty="0">
                <a:solidFill>
                  <a:schemeClr val="tx1"/>
                </a:solidFill>
                <a:ea typeface="ヒラギノ角ゴ Pro W3"/>
                <a:cs typeface="ヒラギノ角ゴ Pro W3"/>
              </a:rPr>
              <a:t>Indhold</a:t>
            </a:r>
            <a:endParaRPr lang="da-DK" sz="2400" dirty="0">
              <a:ea typeface="ヒラギノ角ゴ Pro W3"/>
              <a:cs typeface="ヒラギノ角ゴ Pro W3"/>
            </a:endParaRPr>
          </a:p>
          <a:p>
            <a:pPr marL="11113" lvl="1" indent="0">
              <a:buClr>
                <a:srgbClr val="FF6600"/>
              </a:buClr>
              <a:buNone/>
              <a:tabLst>
                <a:tab pos="365125" algn="l"/>
              </a:tabLst>
              <a:defRPr/>
            </a:pPr>
            <a:endParaRPr lang="da-DK" sz="900" dirty="0">
              <a:ea typeface="ヒラギノ角ゴ Pro W3"/>
              <a:cs typeface="ヒラギノ角ゴ Pro W3"/>
            </a:endParaRPr>
          </a:p>
          <a:p>
            <a:pPr lvl="1">
              <a:buClr>
                <a:srgbClr val="00AEEC"/>
              </a:buClr>
              <a:tabLst>
                <a:tab pos="444500" algn="l"/>
              </a:tabLst>
              <a:defRPr/>
            </a:pPr>
            <a:endParaRPr lang="da-DK" sz="1400" dirty="0">
              <a:solidFill>
                <a:schemeClr val="tx1"/>
              </a:solidFill>
              <a:ea typeface="ヒラギノ角ゴ Pro W3"/>
            </a:endParaRPr>
          </a:p>
          <a:p>
            <a:pPr lvl="1">
              <a:buClr>
                <a:srgbClr val="00AEEC"/>
              </a:buClr>
              <a:tabLst>
                <a:tab pos="444500" algn="l"/>
              </a:tabLst>
              <a:defRPr/>
            </a:pPr>
            <a:endParaRPr lang="da-DK" sz="1400" dirty="0">
              <a:solidFill>
                <a:schemeClr val="tx1"/>
              </a:solidFill>
              <a:ea typeface="ヒラギノ角ゴ Pro W3"/>
            </a:endParaRPr>
          </a:p>
          <a:p>
            <a:pPr lvl="1">
              <a:buClr>
                <a:srgbClr val="00AEEC"/>
              </a:buClr>
              <a:tabLst>
                <a:tab pos="444500" algn="l"/>
              </a:tabLst>
              <a:defRPr/>
            </a:pPr>
            <a:endParaRPr lang="da-DK" sz="1400" dirty="0">
              <a:solidFill>
                <a:schemeClr val="tx1"/>
              </a:solidFill>
              <a:ea typeface="ヒラギノ角ゴ Pro W3"/>
            </a:endParaRPr>
          </a:p>
          <a:p>
            <a:pPr lvl="1">
              <a:buClr>
                <a:srgbClr val="00AEEC"/>
              </a:buClr>
              <a:tabLst>
                <a:tab pos="444500" algn="l"/>
              </a:tabLst>
              <a:defRPr/>
            </a:pPr>
            <a:r>
              <a:rPr lang="da-DK" sz="2000" dirty="0">
                <a:solidFill>
                  <a:schemeClr val="tx1"/>
                </a:solidFill>
                <a:ea typeface="ヒラギノ角ゴ Pro W3"/>
              </a:rPr>
              <a:t>Ny lovgivning, styresignaler mv.</a:t>
            </a:r>
          </a:p>
          <a:p>
            <a:pPr lvl="1">
              <a:buClr>
                <a:srgbClr val="00AEEC"/>
              </a:buClr>
              <a:tabLst>
                <a:tab pos="444500" algn="l"/>
              </a:tabLst>
              <a:defRPr/>
            </a:pPr>
            <a:r>
              <a:rPr lang="da-DK" sz="2000" dirty="0">
                <a:ea typeface="ヒラギノ角ゴ Pro W3"/>
              </a:rPr>
              <a:t>Handel med udlandet</a:t>
            </a:r>
            <a:endParaRPr lang="da-DK" sz="2000" dirty="0">
              <a:solidFill>
                <a:schemeClr val="tx1"/>
              </a:solidFill>
              <a:ea typeface="ヒラギノ角ゴ Pro W3"/>
            </a:endParaRPr>
          </a:p>
          <a:p>
            <a:pPr lvl="1">
              <a:buClr>
                <a:srgbClr val="00AEEC"/>
              </a:buClr>
              <a:tabLst>
                <a:tab pos="444500" algn="l"/>
              </a:tabLst>
              <a:defRPr/>
            </a:pPr>
            <a:r>
              <a:rPr lang="da-DK" sz="2000" dirty="0"/>
              <a:t>Diverse temaer</a:t>
            </a:r>
          </a:p>
          <a:p>
            <a:pPr lvl="2">
              <a:buClr>
                <a:srgbClr val="00AEEC"/>
              </a:buClr>
              <a:tabLst>
                <a:tab pos="444500" algn="l"/>
              </a:tabLst>
              <a:defRPr/>
            </a:pPr>
            <a:r>
              <a:rPr lang="da-DK" sz="1600" dirty="0" err="1"/>
              <a:t>Sektorisk</a:t>
            </a:r>
            <a:r>
              <a:rPr lang="da-DK" sz="1600" dirty="0"/>
              <a:t> opdeling</a:t>
            </a:r>
          </a:p>
          <a:p>
            <a:pPr lvl="2">
              <a:buClr>
                <a:srgbClr val="00AEEC"/>
              </a:buClr>
              <a:tabLst>
                <a:tab pos="444500" algn="l"/>
              </a:tabLst>
              <a:defRPr/>
            </a:pPr>
            <a:r>
              <a:rPr lang="da-DK" sz="1600" dirty="0"/>
              <a:t>Fejlagtig fakturering</a:t>
            </a:r>
          </a:p>
          <a:p>
            <a:pPr lvl="1">
              <a:buClr>
                <a:srgbClr val="00AEEC"/>
              </a:buClr>
              <a:tabLst>
                <a:tab pos="444500" algn="l"/>
              </a:tabLst>
              <a:defRPr/>
            </a:pPr>
            <a:r>
              <a:rPr lang="da-DK" sz="2000" dirty="0"/>
              <a:t>Delvis fradragsret for moms/splitmoms</a:t>
            </a:r>
          </a:p>
          <a:p>
            <a:pPr lvl="1">
              <a:buClr>
                <a:srgbClr val="00AEEC"/>
              </a:buClr>
              <a:tabLst>
                <a:tab pos="444500" algn="l"/>
              </a:tabLst>
              <a:defRPr/>
            </a:pPr>
            <a:r>
              <a:rPr lang="da-DK" sz="2000" dirty="0"/>
              <a:t>Lønsumsafgift</a:t>
            </a:r>
          </a:p>
          <a:p>
            <a:pPr lvl="1">
              <a:buClr>
                <a:srgbClr val="00AEEC"/>
              </a:buClr>
              <a:tabLst>
                <a:tab pos="444500" algn="l"/>
              </a:tabLst>
              <a:defRPr/>
            </a:pPr>
            <a:r>
              <a:rPr lang="da-DK" sz="2000" dirty="0"/>
              <a:t>Handel med brugte varer</a:t>
            </a:r>
          </a:p>
          <a:p>
            <a:pPr lvl="1">
              <a:buClr>
                <a:srgbClr val="00AEEC"/>
              </a:buClr>
              <a:tabLst>
                <a:tab pos="444500" algn="l"/>
              </a:tabLst>
              <a:defRPr/>
            </a:pPr>
            <a:r>
              <a:rPr lang="da-DK" sz="2000" dirty="0"/>
              <a:t>Foreninger</a:t>
            </a:r>
          </a:p>
          <a:p>
            <a:pPr lvl="1">
              <a:buClr>
                <a:srgbClr val="00AEEC"/>
              </a:buClr>
              <a:tabLst>
                <a:tab pos="444500" algn="l"/>
              </a:tabLst>
              <a:defRPr/>
            </a:pPr>
            <a:r>
              <a:rPr lang="da-DK" sz="2000" dirty="0"/>
              <a:t>Godtgørelse af energiafgifter</a:t>
            </a:r>
          </a:p>
          <a:p>
            <a:pPr lvl="1">
              <a:buClr>
                <a:srgbClr val="00AEEC"/>
              </a:buClr>
              <a:tabLst>
                <a:tab pos="444500" algn="l"/>
              </a:tabLst>
              <a:defRPr/>
            </a:pPr>
            <a:endParaRPr lang="da-DK" sz="2000" dirty="0">
              <a:solidFill>
                <a:schemeClr val="tx1"/>
              </a:solidFill>
            </a:endParaRPr>
          </a:p>
          <a:p>
            <a:pPr lvl="1">
              <a:buClr>
                <a:srgbClr val="00AEEC"/>
              </a:buClr>
              <a:tabLst>
                <a:tab pos="444500" algn="l"/>
              </a:tabLst>
              <a:defRPr/>
            </a:pPr>
            <a:endParaRPr lang="da-DK" sz="2000" dirty="0">
              <a:solidFill>
                <a:schemeClr val="tx1"/>
              </a:solidFill>
            </a:endParaRPr>
          </a:p>
          <a:p>
            <a:pPr marL="457200" lvl="1" indent="0">
              <a:buClr>
                <a:srgbClr val="00AEEC"/>
              </a:buClr>
              <a:buNone/>
              <a:tabLst>
                <a:tab pos="444500" algn="l"/>
              </a:tabLst>
              <a:defRPr/>
            </a:pPr>
            <a:endParaRPr lang="da-DK" sz="2000" dirty="0">
              <a:solidFill>
                <a:schemeClr val="tx1"/>
              </a:solidFill>
            </a:endParaRPr>
          </a:p>
          <a:p>
            <a:pPr lvl="1">
              <a:buClr>
                <a:srgbClr val="00AEEC"/>
              </a:buClr>
              <a:tabLst>
                <a:tab pos="444500" algn="l"/>
              </a:tabLst>
              <a:defRPr/>
            </a:pPr>
            <a:endParaRPr lang="da-DK" sz="1400" dirty="0">
              <a:solidFill>
                <a:schemeClr val="tx1"/>
              </a:solidFill>
            </a:endParaRPr>
          </a:p>
          <a:p>
            <a:pPr marL="11113" lvl="1" indent="0">
              <a:buClr>
                <a:srgbClr val="FF6600"/>
              </a:buClr>
              <a:buNone/>
              <a:tabLst>
                <a:tab pos="365125" algn="l"/>
              </a:tabLst>
              <a:defRPr/>
            </a:pPr>
            <a:endParaRPr lang="da-DK" sz="1000" dirty="0">
              <a:ea typeface="ヒラギノ角ゴ Pro W3"/>
            </a:endParaRPr>
          </a:p>
          <a:p>
            <a:pPr marL="0" indent="0">
              <a:buClr>
                <a:srgbClr val="00AEEC"/>
              </a:buClr>
              <a:buNone/>
              <a:defRPr/>
            </a:pPr>
            <a:endParaRPr lang="da-DK" sz="1400" dirty="0">
              <a:ea typeface="ヒラギノ角ゴ Pro W3"/>
            </a:endParaRPr>
          </a:p>
        </p:txBody>
      </p:sp>
    </p:spTree>
    <p:extLst>
      <p:ext uri="{BB962C8B-B14F-4D97-AF65-F5344CB8AC3E}">
        <p14:creationId xmlns:p14="http://schemas.microsoft.com/office/powerpoint/2010/main" val="814537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485900" y="764704"/>
            <a:ext cx="6172200" cy="1155775"/>
          </a:xfrm>
        </p:spPr>
        <p:txBody>
          <a:bodyPr vert="horz" lIns="67866" tIns="33338" rIns="67866" bIns="33338" rtlCol="0" anchor="ctr">
            <a:normAutofit/>
          </a:bodyPr>
          <a:lstStyle/>
          <a:p>
            <a:pPr eaLnBrk="1" hangingPunct="1"/>
            <a:r>
              <a:rPr lang="da-DK" sz="2400" dirty="0"/>
              <a:t>  </a:t>
            </a:r>
            <a:r>
              <a:rPr lang="da-DK" sz="2800" dirty="0"/>
              <a:t>Salg af ydelser</a:t>
            </a:r>
          </a:p>
        </p:txBody>
      </p:sp>
      <p:sp>
        <p:nvSpPr>
          <p:cNvPr id="96259" name="Rectangle 3"/>
          <p:cNvSpPr>
            <a:spLocks noGrp="1" noChangeArrowheads="1"/>
          </p:cNvSpPr>
          <p:nvPr>
            <p:ph type="body" idx="1"/>
          </p:nvPr>
        </p:nvSpPr>
        <p:spPr>
          <a:xfrm>
            <a:off x="-188913" y="1996621"/>
            <a:ext cx="7727700" cy="3383020"/>
          </a:xfrm>
        </p:spPr>
        <p:txBody>
          <a:bodyPr vert="horz" lIns="67866" tIns="33338" rIns="67866" bIns="33338" rtlCol="0">
            <a:normAutofit fontScale="92500" lnSpcReduction="20000"/>
          </a:bodyPr>
          <a:lstStyle/>
          <a:p>
            <a:pPr lvl="2">
              <a:tabLst>
                <a:tab pos="853679" algn="l"/>
              </a:tabLst>
            </a:pPr>
            <a:r>
              <a:rPr lang="da-DK" sz="2100" dirty="0"/>
              <a:t>Ydelsesreglerne er bygget op med en hovedregel og en række undtagelser</a:t>
            </a:r>
          </a:p>
          <a:p>
            <a:pPr lvl="2">
              <a:tabLst>
                <a:tab pos="853679" algn="l"/>
              </a:tabLst>
            </a:pPr>
            <a:endParaRPr lang="da-DK" sz="2100" dirty="0"/>
          </a:p>
          <a:p>
            <a:pPr lvl="2">
              <a:tabLst>
                <a:tab pos="853679" algn="l"/>
              </a:tabLst>
            </a:pPr>
            <a:r>
              <a:rPr lang="da-DK" sz="2100" dirty="0"/>
              <a:t>Hvis en ydelse ikke er omfattet af en af undtagelserne, skal den håndteres i overensstemmelse med hovedreglen</a:t>
            </a:r>
            <a:br>
              <a:rPr lang="da-DK" sz="2100" dirty="0"/>
            </a:br>
            <a:endParaRPr lang="da-DK" sz="2100" dirty="0"/>
          </a:p>
          <a:p>
            <a:pPr lvl="2">
              <a:tabLst>
                <a:tab pos="853679" algn="l"/>
              </a:tabLst>
            </a:pPr>
            <a:r>
              <a:rPr lang="da-DK" sz="2100" dirty="0"/>
              <a:t>De fleste undtagelser gælder såvel EU-lande som tredjelande. Men på et væsentligt punkt er der forskel – </a:t>
            </a:r>
            <a:r>
              <a:rPr lang="da-DK" sz="2100" dirty="0" err="1"/>
              <a:t>use</a:t>
            </a:r>
            <a:r>
              <a:rPr lang="da-DK" sz="2100" dirty="0"/>
              <a:t> &amp; </a:t>
            </a:r>
            <a:r>
              <a:rPr lang="da-DK" sz="2100" dirty="0" err="1"/>
              <a:t>enjoyment</a:t>
            </a:r>
            <a:r>
              <a:rPr lang="da-DK" sz="2100" dirty="0"/>
              <a:t> (faktisk benyttelse)</a:t>
            </a:r>
            <a:br>
              <a:rPr lang="da-DK" sz="2100" dirty="0"/>
            </a:br>
            <a:endParaRPr lang="da-DK" sz="2100" dirty="0"/>
          </a:p>
          <a:p>
            <a:pPr lvl="2">
              <a:tabLst>
                <a:tab pos="853679" algn="l"/>
              </a:tabLst>
            </a:pPr>
            <a:r>
              <a:rPr lang="da-DK" sz="2100" dirty="0"/>
              <a:t>Samhandel mellem en filial og et hovedselskab udgør ikke levering af ydelser og skal ikke registreres. </a:t>
            </a:r>
          </a:p>
          <a:p>
            <a:pPr lvl="2">
              <a:tabLst>
                <a:tab pos="853679" algn="l"/>
              </a:tabLst>
            </a:pPr>
            <a:endParaRPr lang="da-DK" dirty="0"/>
          </a:p>
          <a:p>
            <a:pPr lvl="2">
              <a:tabLst>
                <a:tab pos="853679" algn="l"/>
              </a:tabLst>
            </a:pPr>
            <a:endParaRPr lang="da-DK" dirty="0"/>
          </a:p>
          <a:p>
            <a:pPr lvl="3">
              <a:tabLst>
                <a:tab pos="853679" algn="l"/>
              </a:tabLst>
            </a:pPr>
            <a:endParaRPr lang="da-DK" dirty="0"/>
          </a:p>
        </p:txBody>
      </p:sp>
      <p:sp>
        <p:nvSpPr>
          <p:cNvPr id="2" name="Rektangel 1"/>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20</a:t>
            </a:fld>
            <a:endParaRPr lang="da-DK" sz="825"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1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700" dirty="0"/>
              <a:t>Salg af ydelser</a:t>
            </a:r>
          </a:p>
        </p:txBody>
      </p:sp>
    </p:spTree>
    <p:extLst>
      <p:ext uri="{BB962C8B-B14F-4D97-AF65-F5344CB8AC3E}">
        <p14:creationId xmlns:p14="http://schemas.microsoft.com/office/powerpoint/2010/main" val="19129464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1B75E-24B2-E44D-F76F-44D076CFFA19}"/>
            </a:ext>
          </a:extLst>
        </p:cNvPr>
        <p:cNvGrpSpPr/>
        <p:nvPr/>
      </p:nvGrpSpPr>
      <p:grpSpPr>
        <a:xfrm>
          <a:off x="0" y="0"/>
          <a:ext cx="0" cy="0"/>
          <a:chOff x="0" y="0"/>
          <a:chExt cx="0" cy="0"/>
        </a:xfrm>
      </p:grpSpPr>
      <p:sp>
        <p:nvSpPr>
          <p:cNvPr id="96258" name="Rectangle 2">
            <a:extLst>
              <a:ext uri="{FF2B5EF4-FFF2-40B4-BE49-F238E27FC236}">
                <a16:creationId xmlns:a16="http://schemas.microsoft.com/office/drawing/2014/main" id="{B5626737-1D17-FF24-4742-4F64DA3538B4}"/>
              </a:ext>
            </a:extLst>
          </p:cNvPr>
          <p:cNvSpPr>
            <a:spLocks noGrp="1" noChangeArrowheads="1"/>
          </p:cNvSpPr>
          <p:nvPr>
            <p:ph type="title"/>
          </p:nvPr>
        </p:nvSpPr>
        <p:spPr>
          <a:xfrm>
            <a:off x="1485900" y="764704"/>
            <a:ext cx="6172200" cy="1155775"/>
          </a:xfrm>
        </p:spPr>
        <p:txBody>
          <a:bodyPr vert="horz" lIns="67866" tIns="33338" rIns="67866" bIns="33338" rtlCol="0" anchor="ctr">
            <a:normAutofit/>
          </a:bodyPr>
          <a:lstStyle/>
          <a:p>
            <a:pPr eaLnBrk="1" hangingPunct="1"/>
            <a:r>
              <a:rPr lang="da-DK" sz="2400" dirty="0"/>
              <a:t>  </a:t>
            </a:r>
            <a:r>
              <a:rPr lang="da-DK" sz="2800" dirty="0"/>
              <a:t>Salg af ydelser</a:t>
            </a:r>
          </a:p>
        </p:txBody>
      </p:sp>
      <p:sp>
        <p:nvSpPr>
          <p:cNvPr id="96259" name="Rectangle 3">
            <a:extLst>
              <a:ext uri="{FF2B5EF4-FFF2-40B4-BE49-F238E27FC236}">
                <a16:creationId xmlns:a16="http://schemas.microsoft.com/office/drawing/2014/main" id="{CE22245A-245A-BD33-9D2A-FA5EB2E06DF0}"/>
              </a:ext>
            </a:extLst>
          </p:cNvPr>
          <p:cNvSpPr>
            <a:spLocks noGrp="1" noChangeArrowheads="1"/>
          </p:cNvSpPr>
          <p:nvPr>
            <p:ph type="body" idx="1"/>
          </p:nvPr>
        </p:nvSpPr>
        <p:spPr>
          <a:xfrm>
            <a:off x="-188913" y="1996621"/>
            <a:ext cx="7727700" cy="3383020"/>
          </a:xfrm>
        </p:spPr>
        <p:txBody>
          <a:bodyPr vert="horz" lIns="67866" tIns="33338" rIns="67866" bIns="33338" rtlCol="0">
            <a:normAutofit/>
          </a:bodyPr>
          <a:lstStyle/>
          <a:p>
            <a:pPr lvl="2">
              <a:tabLst>
                <a:tab pos="853679" algn="l"/>
              </a:tabLst>
            </a:pPr>
            <a:r>
              <a:rPr lang="da-DK" sz="2100" dirty="0"/>
              <a:t>Hvis en dansk virksomhed modtager provision for at sælge varer på det danske marked på vegne af en virksomhed i et andet EU-land, er der tale om et EU-salg af en ydelse (</a:t>
            </a:r>
            <a:r>
              <a:rPr lang="da-DK" sz="2100" dirty="0" err="1"/>
              <a:t>reverse</a:t>
            </a:r>
            <a:r>
              <a:rPr lang="da-DK" sz="2100" dirty="0"/>
              <a:t> charge)</a:t>
            </a:r>
          </a:p>
          <a:p>
            <a:pPr lvl="2">
              <a:tabLst>
                <a:tab pos="853679" algn="l"/>
              </a:tabLst>
            </a:pPr>
            <a:endParaRPr lang="da-DK" sz="2100" dirty="0"/>
          </a:p>
          <a:p>
            <a:pPr lvl="3">
              <a:tabLst>
                <a:tab pos="853679" algn="l"/>
              </a:tabLst>
            </a:pPr>
            <a:r>
              <a:rPr lang="da-DK" dirty="0"/>
              <a:t>Hvis der modtages kreditnota, skal denne anvendes som grundlag for at registrere salget/indtægten i momslovens rubrik B og der er krav om indgivelse af EU-salg uden moms</a:t>
            </a:r>
          </a:p>
          <a:p>
            <a:pPr lvl="2">
              <a:tabLst>
                <a:tab pos="853679" algn="l"/>
              </a:tabLst>
            </a:pPr>
            <a:endParaRPr lang="da-DK" dirty="0"/>
          </a:p>
          <a:p>
            <a:pPr lvl="3">
              <a:tabLst>
                <a:tab pos="853679" algn="l"/>
              </a:tabLst>
            </a:pPr>
            <a:endParaRPr lang="da-DK" dirty="0"/>
          </a:p>
        </p:txBody>
      </p:sp>
      <p:sp>
        <p:nvSpPr>
          <p:cNvPr id="2" name="Rektangel 1">
            <a:extLst>
              <a:ext uri="{FF2B5EF4-FFF2-40B4-BE49-F238E27FC236}">
                <a16:creationId xmlns:a16="http://schemas.microsoft.com/office/drawing/2014/main" id="{AFF29B8A-0C61-42AE-8801-32E586B6DDF5}"/>
              </a:ext>
            </a:extLst>
          </p:cNvPr>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21</a:t>
            </a:fld>
            <a:endParaRPr lang="da-DK" sz="825" dirty="0"/>
          </a:p>
        </p:txBody>
      </p:sp>
      <p:sp>
        <p:nvSpPr>
          <p:cNvPr id="3" name="Titel 1">
            <a:extLst>
              <a:ext uri="{FF2B5EF4-FFF2-40B4-BE49-F238E27FC236}">
                <a16:creationId xmlns:a16="http://schemas.microsoft.com/office/drawing/2014/main" id="{46B61C47-34A4-669F-F3A1-C87A59C23CE1}"/>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1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700" dirty="0"/>
              <a:t>Salg af ydelser</a:t>
            </a:r>
          </a:p>
        </p:txBody>
      </p:sp>
    </p:spTree>
    <p:extLst>
      <p:ext uri="{BB962C8B-B14F-4D97-AF65-F5344CB8AC3E}">
        <p14:creationId xmlns:p14="http://schemas.microsoft.com/office/powerpoint/2010/main" val="33230965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485900" y="1407184"/>
            <a:ext cx="6172200" cy="513295"/>
          </a:xfrm>
        </p:spPr>
        <p:txBody>
          <a:bodyPr vert="horz" lIns="67866" tIns="33338" rIns="67866" bIns="33338" rtlCol="0" anchor="ctr">
            <a:noAutofit/>
          </a:bodyPr>
          <a:lstStyle/>
          <a:p>
            <a:pPr eaLnBrk="1" hangingPunct="1"/>
            <a:r>
              <a:rPr lang="da-DK" sz="3200" dirty="0"/>
              <a:t>  Salg af ydelser</a:t>
            </a:r>
          </a:p>
        </p:txBody>
      </p:sp>
      <p:sp>
        <p:nvSpPr>
          <p:cNvPr id="96259" name="Rectangle 3"/>
          <p:cNvSpPr>
            <a:spLocks noGrp="1" noChangeArrowheads="1"/>
          </p:cNvSpPr>
          <p:nvPr>
            <p:ph type="body" idx="1"/>
          </p:nvPr>
        </p:nvSpPr>
        <p:spPr>
          <a:xfrm>
            <a:off x="344488" y="1783693"/>
            <a:ext cx="6386513" cy="3667125"/>
          </a:xfrm>
        </p:spPr>
        <p:txBody>
          <a:bodyPr vert="horz" lIns="67866" tIns="33338" rIns="67866" bIns="33338" rtlCol="0">
            <a:normAutofit/>
          </a:bodyPr>
          <a:lstStyle/>
          <a:p>
            <a:endParaRPr lang="da-DK" sz="1600" dirty="0"/>
          </a:p>
          <a:p>
            <a:pPr lvl="1"/>
            <a:r>
              <a:rPr lang="da-DK" sz="2000" dirty="0"/>
              <a:t>Hovedregel i momslovens § 16, stk. 1</a:t>
            </a:r>
          </a:p>
          <a:p>
            <a:pPr lvl="1"/>
            <a:r>
              <a:rPr lang="da-DK" sz="2000" dirty="0"/>
              <a:t>Undtagelser vedrørende:</a:t>
            </a:r>
          </a:p>
          <a:p>
            <a:pPr lvl="1"/>
            <a:endParaRPr lang="da-DK" sz="2400" dirty="0"/>
          </a:p>
          <a:p>
            <a:pPr lvl="2"/>
            <a:r>
              <a:rPr lang="da-DK" sz="1800" dirty="0"/>
              <a:t>Fast ejendom, herunder hotelophold</a:t>
            </a:r>
          </a:p>
          <a:p>
            <a:pPr lvl="2"/>
            <a:r>
              <a:rPr lang="da-DK" sz="1800" dirty="0"/>
              <a:t>Restaurationsbesøg, catering</a:t>
            </a:r>
          </a:p>
          <a:p>
            <a:pPr lvl="2"/>
            <a:r>
              <a:rPr lang="da-DK" sz="1800" dirty="0"/>
              <a:t>Korttidsudlejning af biler</a:t>
            </a:r>
          </a:p>
          <a:p>
            <a:pPr lvl="2"/>
            <a:r>
              <a:rPr lang="da-DK" sz="1800" dirty="0"/>
              <a:t>Udstillinger, konferencer, events </a:t>
            </a:r>
            <a:r>
              <a:rPr lang="da-DK" sz="1800" dirty="0" err="1"/>
              <a:t>o.lign</a:t>
            </a:r>
            <a:r>
              <a:rPr lang="da-DK" sz="1800" dirty="0"/>
              <a:t>.</a:t>
            </a:r>
          </a:p>
          <a:p>
            <a:pPr lvl="2"/>
            <a:r>
              <a:rPr lang="da-DK" sz="1800" dirty="0"/>
              <a:t>Personbefordring</a:t>
            </a:r>
          </a:p>
          <a:p>
            <a:pPr marL="457200" lvl="1" indent="0">
              <a:buNone/>
            </a:pPr>
            <a:endParaRPr lang="da-DK" sz="1600" dirty="0"/>
          </a:p>
        </p:txBody>
      </p:sp>
      <p:sp>
        <p:nvSpPr>
          <p:cNvPr id="2" name="Rektangel 1"/>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22</a:t>
            </a:fld>
            <a:endParaRPr lang="da-DK" sz="825"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800" dirty="0"/>
              <a:t>Salg af ydelser – B2B</a:t>
            </a:r>
            <a:endParaRPr lang="da-DK" sz="2700" dirty="0"/>
          </a:p>
        </p:txBody>
      </p:sp>
    </p:spTree>
    <p:extLst>
      <p:ext uri="{BB962C8B-B14F-4D97-AF65-F5344CB8AC3E}">
        <p14:creationId xmlns:p14="http://schemas.microsoft.com/office/powerpoint/2010/main" val="1572815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485900" y="764705"/>
            <a:ext cx="6172200" cy="864096"/>
          </a:xfrm>
        </p:spPr>
        <p:txBody>
          <a:bodyPr vert="horz" lIns="67866" tIns="33338" rIns="67866" bIns="33338" rtlCol="0" anchor="ctr">
            <a:normAutofit/>
          </a:bodyPr>
          <a:lstStyle/>
          <a:p>
            <a:pPr eaLnBrk="1" hangingPunct="1"/>
            <a:r>
              <a:rPr lang="da-DK" sz="2400" dirty="0"/>
              <a:t>  </a:t>
            </a:r>
            <a:r>
              <a:rPr lang="da-DK" sz="3200" dirty="0"/>
              <a:t>Salg af ydelser</a:t>
            </a:r>
          </a:p>
        </p:txBody>
      </p:sp>
      <p:sp>
        <p:nvSpPr>
          <p:cNvPr id="96259" name="Rectangle 3"/>
          <p:cNvSpPr>
            <a:spLocks noGrp="1" noChangeArrowheads="1"/>
          </p:cNvSpPr>
          <p:nvPr>
            <p:ph type="body" idx="1"/>
          </p:nvPr>
        </p:nvSpPr>
        <p:spPr>
          <a:xfrm>
            <a:off x="344488" y="1783693"/>
            <a:ext cx="6386513" cy="3667125"/>
          </a:xfrm>
        </p:spPr>
        <p:txBody>
          <a:bodyPr vert="horz" lIns="67866" tIns="33338" rIns="67866" bIns="33338" rtlCol="0">
            <a:normAutofit/>
          </a:bodyPr>
          <a:lstStyle/>
          <a:p>
            <a:r>
              <a:rPr lang="da-DK" sz="2200" dirty="0"/>
              <a:t>Salg af ydelser til EU-kunde - hovedregel</a:t>
            </a:r>
          </a:p>
          <a:p>
            <a:endParaRPr lang="da-DK" sz="2200" dirty="0"/>
          </a:p>
          <a:p>
            <a:pPr lvl="1"/>
            <a:r>
              <a:rPr lang="da-DK" sz="2000" dirty="0"/>
              <a:t>Faktura kan udstedes uden moms:</a:t>
            </a:r>
          </a:p>
          <a:p>
            <a:pPr lvl="2"/>
            <a:r>
              <a:rPr lang="da-DK" sz="1700" dirty="0"/>
              <a:t>Kunden skal være momsregistreret</a:t>
            </a:r>
          </a:p>
          <a:p>
            <a:pPr lvl="2"/>
            <a:r>
              <a:rPr lang="da-DK" sz="1700" dirty="0"/>
              <a:t>Kundens momsnummer og ”</a:t>
            </a:r>
            <a:r>
              <a:rPr lang="da-DK" sz="1700" dirty="0" err="1"/>
              <a:t>reverse</a:t>
            </a:r>
            <a:r>
              <a:rPr lang="da-DK" sz="1700" dirty="0"/>
              <a:t> charge” på faktura</a:t>
            </a:r>
          </a:p>
          <a:p>
            <a:pPr lvl="2"/>
            <a:r>
              <a:rPr lang="da-DK" sz="1700" dirty="0"/>
              <a:t>Værdi af salg skal ske i momsangivelsens rubrik B</a:t>
            </a:r>
          </a:p>
          <a:p>
            <a:pPr lvl="2"/>
            <a:r>
              <a:rPr lang="da-DK" sz="1700" dirty="0"/>
              <a:t>Krav om indberetning til EU-salg uden moms</a:t>
            </a:r>
          </a:p>
          <a:p>
            <a:pPr lvl="2"/>
            <a:r>
              <a:rPr lang="da-DK" sz="1700" dirty="0"/>
              <a:t>Ingen intrastat</a:t>
            </a:r>
            <a:br>
              <a:rPr lang="da-DK" dirty="0"/>
            </a:br>
            <a:endParaRPr lang="da-DK" dirty="0"/>
          </a:p>
        </p:txBody>
      </p:sp>
      <p:sp>
        <p:nvSpPr>
          <p:cNvPr id="2" name="Rektangel 1"/>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23</a:t>
            </a:fld>
            <a:endParaRPr lang="da-DK" sz="825"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800" dirty="0"/>
              <a:t>Salg af ydelser – B</a:t>
            </a:r>
            <a:endParaRPr lang="da-DK" sz="2700" dirty="0"/>
          </a:p>
        </p:txBody>
      </p:sp>
    </p:spTree>
    <p:extLst>
      <p:ext uri="{BB962C8B-B14F-4D97-AF65-F5344CB8AC3E}">
        <p14:creationId xmlns:p14="http://schemas.microsoft.com/office/powerpoint/2010/main" val="336419458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485900" y="692697"/>
            <a:ext cx="6172200" cy="704554"/>
          </a:xfrm>
        </p:spPr>
        <p:txBody>
          <a:bodyPr vert="horz" lIns="67866" tIns="33338" rIns="67866" bIns="33338" rtlCol="0" anchor="ctr">
            <a:normAutofit/>
          </a:bodyPr>
          <a:lstStyle/>
          <a:p>
            <a:pPr eaLnBrk="1" hangingPunct="1"/>
            <a:r>
              <a:rPr lang="da-DK" sz="2800" dirty="0"/>
              <a:t>  Salg af ydelser</a:t>
            </a:r>
          </a:p>
        </p:txBody>
      </p:sp>
      <p:sp>
        <p:nvSpPr>
          <p:cNvPr id="96259" name="Rectangle 3"/>
          <p:cNvSpPr>
            <a:spLocks noGrp="1" noChangeArrowheads="1"/>
          </p:cNvSpPr>
          <p:nvPr>
            <p:ph type="body" idx="1"/>
          </p:nvPr>
        </p:nvSpPr>
        <p:spPr>
          <a:xfrm>
            <a:off x="344488" y="1783692"/>
            <a:ext cx="7377113" cy="3791608"/>
          </a:xfrm>
        </p:spPr>
        <p:txBody>
          <a:bodyPr vert="horz" lIns="67866" tIns="33338" rIns="67866" bIns="33338" rtlCol="0">
            <a:normAutofit/>
          </a:bodyPr>
          <a:lstStyle/>
          <a:p>
            <a:r>
              <a:rPr lang="da-DK" sz="2200" dirty="0"/>
              <a:t>Salg af ydelser til kunde i tredjeland - hovedregel</a:t>
            </a:r>
          </a:p>
          <a:p>
            <a:endParaRPr lang="da-DK" sz="2200" dirty="0"/>
          </a:p>
          <a:p>
            <a:pPr lvl="1"/>
            <a:r>
              <a:rPr lang="da-DK" sz="2200" dirty="0"/>
              <a:t>Hvis ydelse sælges til kunde udenfor EU, kan faktura som hovedregel udstedes uden moms</a:t>
            </a:r>
          </a:p>
          <a:p>
            <a:pPr lvl="1"/>
            <a:endParaRPr lang="da-DK" sz="1900" dirty="0"/>
          </a:p>
          <a:p>
            <a:pPr lvl="2"/>
            <a:r>
              <a:rPr lang="da-DK" sz="1700" dirty="0"/>
              <a:t>Ikke krav om at kunden er momsregistreret</a:t>
            </a:r>
          </a:p>
          <a:p>
            <a:pPr lvl="2"/>
            <a:r>
              <a:rPr lang="da-DK" sz="1700" dirty="0"/>
              <a:t>Værdi af salg angives i momsangivelsens rubrik C</a:t>
            </a:r>
          </a:p>
          <a:p>
            <a:pPr lvl="2"/>
            <a:r>
              <a:rPr lang="da-DK" sz="1700" dirty="0" err="1"/>
              <a:t>Use</a:t>
            </a:r>
            <a:r>
              <a:rPr lang="da-DK" sz="1700" dirty="0"/>
              <a:t> &amp; </a:t>
            </a:r>
            <a:r>
              <a:rPr lang="da-DK" sz="1700" dirty="0" err="1"/>
              <a:t>Enjoyment</a:t>
            </a:r>
            <a:r>
              <a:rPr lang="da-DK" sz="1700" dirty="0"/>
              <a:t> reglen betyder, at visse ydelser, som fuldt ud benyttes i Danmark, skal faktureres med dansk moms, når kunden er hjemmehørende i et tredjeland</a:t>
            </a:r>
          </a:p>
          <a:p>
            <a:pPr lvl="2"/>
            <a:endParaRPr lang="da-DK" dirty="0"/>
          </a:p>
        </p:txBody>
      </p:sp>
      <p:sp>
        <p:nvSpPr>
          <p:cNvPr id="2" name="Rektangel 1"/>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24</a:t>
            </a:fld>
            <a:endParaRPr lang="da-DK" sz="825"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800" dirty="0"/>
              <a:t>Salg af ydelser – B2</a:t>
            </a:r>
            <a:endParaRPr lang="da-DK" sz="2700" dirty="0"/>
          </a:p>
        </p:txBody>
      </p:sp>
    </p:spTree>
    <p:extLst>
      <p:ext uri="{BB962C8B-B14F-4D97-AF65-F5344CB8AC3E}">
        <p14:creationId xmlns:p14="http://schemas.microsoft.com/office/powerpoint/2010/main" val="231064325"/>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485900" y="903652"/>
            <a:ext cx="6172200" cy="1016827"/>
          </a:xfrm>
        </p:spPr>
        <p:txBody>
          <a:bodyPr vert="horz" lIns="67866" tIns="33338" rIns="67866" bIns="33338" rtlCol="0" anchor="ctr">
            <a:normAutofit/>
          </a:bodyPr>
          <a:lstStyle/>
          <a:p>
            <a:pPr eaLnBrk="1" hangingPunct="1"/>
            <a:r>
              <a:rPr lang="da-DK" sz="2400" dirty="0"/>
              <a:t>  Salg af ydelser</a:t>
            </a:r>
          </a:p>
        </p:txBody>
      </p:sp>
      <p:sp>
        <p:nvSpPr>
          <p:cNvPr id="96259" name="Rectangle 3"/>
          <p:cNvSpPr>
            <a:spLocks noGrp="1" noChangeArrowheads="1"/>
          </p:cNvSpPr>
          <p:nvPr>
            <p:ph type="body" idx="1"/>
          </p:nvPr>
        </p:nvSpPr>
        <p:spPr>
          <a:xfrm>
            <a:off x="344488" y="1783692"/>
            <a:ext cx="7529513" cy="3797958"/>
          </a:xfrm>
        </p:spPr>
        <p:txBody>
          <a:bodyPr vert="horz" lIns="67866" tIns="33338" rIns="67866" bIns="33338" rtlCol="0">
            <a:normAutofit lnSpcReduction="10000"/>
          </a:bodyPr>
          <a:lstStyle/>
          <a:p>
            <a:r>
              <a:rPr lang="da-DK" sz="1800" dirty="0" err="1"/>
              <a:t>Use</a:t>
            </a:r>
            <a:r>
              <a:rPr lang="da-DK" sz="1800" dirty="0"/>
              <a:t> &amp; </a:t>
            </a:r>
            <a:r>
              <a:rPr lang="da-DK" sz="1800" dirty="0" err="1"/>
              <a:t>Enjoyment</a:t>
            </a:r>
            <a:endParaRPr lang="da-DK" sz="1800" dirty="0"/>
          </a:p>
          <a:p>
            <a:endParaRPr lang="da-DK" sz="2800" dirty="0"/>
          </a:p>
          <a:p>
            <a:pPr lvl="1"/>
            <a:r>
              <a:rPr lang="da-DK" sz="1700" dirty="0"/>
              <a:t>Hvis en af følgende ydelser faktureres til kunde i tredjeland, men faktisk benyttes i Danmark, skal faktura udstedes med dansk moms:</a:t>
            </a:r>
          </a:p>
          <a:p>
            <a:pPr lvl="1"/>
            <a:endParaRPr lang="da-DK" sz="1700" dirty="0"/>
          </a:p>
          <a:p>
            <a:pPr lvl="3"/>
            <a:r>
              <a:rPr lang="da-DK" sz="1700" dirty="0"/>
              <a:t>Rådgivning, konsulentbistand</a:t>
            </a:r>
          </a:p>
          <a:p>
            <a:pPr lvl="3"/>
            <a:r>
              <a:rPr lang="da-DK" sz="1700" dirty="0"/>
              <a:t>Udlejning af arbejdskraft</a:t>
            </a:r>
          </a:p>
          <a:p>
            <a:pPr lvl="3"/>
            <a:r>
              <a:rPr lang="da-DK" sz="1700" dirty="0"/>
              <a:t>Udlejning af maskiner, driftsmidler mv. (løsøre)</a:t>
            </a:r>
          </a:p>
          <a:p>
            <a:pPr lvl="3"/>
            <a:r>
              <a:rPr lang="da-DK" sz="1700" dirty="0"/>
              <a:t>Salg af rettigheder, licenser mm.</a:t>
            </a:r>
          </a:p>
          <a:p>
            <a:pPr lvl="3"/>
            <a:r>
              <a:rPr lang="da-DK" sz="1700" dirty="0"/>
              <a:t>Reklameydelser</a:t>
            </a:r>
          </a:p>
          <a:p>
            <a:pPr lvl="3"/>
            <a:r>
              <a:rPr lang="da-DK" sz="1700" dirty="0"/>
              <a:t>Finansielle ydelser</a:t>
            </a:r>
          </a:p>
          <a:p>
            <a:pPr lvl="3"/>
            <a:r>
              <a:rPr lang="da-DK" sz="1700" dirty="0"/>
              <a:t>Adgang til naturgas- og el-distributionssystemer</a:t>
            </a:r>
          </a:p>
          <a:p>
            <a:pPr lvl="3"/>
            <a:endParaRPr lang="da-DK" dirty="0"/>
          </a:p>
          <a:p>
            <a:pPr lvl="2"/>
            <a:endParaRPr lang="da-DK" dirty="0"/>
          </a:p>
        </p:txBody>
      </p:sp>
      <p:sp>
        <p:nvSpPr>
          <p:cNvPr id="2" name="Rektangel 1"/>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25</a:t>
            </a:fld>
            <a:endParaRPr lang="da-DK" sz="825"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800" dirty="0"/>
              <a:t>Salg af ydelser – B2B</a:t>
            </a:r>
            <a:endParaRPr lang="da-DK" sz="2700" dirty="0"/>
          </a:p>
        </p:txBody>
      </p:sp>
    </p:spTree>
    <p:extLst>
      <p:ext uri="{BB962C8B-B14F-4D97-AF65-F5344CB8AC3E}">
        <p14:creationId xmlns:p14="http://schemas.microsoft.com/office/powerpoint/2010/main" val="208593150"/>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9FE83-1306-393C-ADAD-E4952393BAAD}"/>
            </a:ext>
          </a:extLst>
        </p:cNvPr>
        <p:cNvGrpSpPr/>
        <p:nvPr/>
      </p:nvGrpSpPr>
      <p:grpSpPr>
        <a:xfrm>
          <a:off x="0" y="0"/>
          <a:ext cx="0" cy="0"/>
          <a:chOff x="0" y="0"/>
          <a:chExt cx="0" cy="0"/>
        </a:xfrm>
      </p:grpSpPr>
      <p:sp>
        <p:nvSpPr>
          <p:cNvPr id="96258" name="Rectangle 2">
            <a:extLst>
              <a:ext uri="{FF2B5EF4-FFF2-40B4-BE49-F238E27FC236}">
                <a16:creationId xmlns:a16="http://schemas.microsoft.com/office/drawing/2014/main" id="{81064A0B-960B-8AE4-D9C3-01CD598BB73C}"/>
              </a:ext>
            </a:extLst>
          </p:cNvPr>
          <p:cNvSpPr>
            <a:spLocks noGrp="1" noChangeArrowheads="1"/>
          </p:cNvSpPr>
          <p:nvPr>
            <p:ph type="title"/>
          </p:nvPr>
        </p:nvSpPr>
        <p:spPr>
          <a:xfrm>
            <a:off x="1485900" y="903652"/>
            <a:ext cx="6172200" cy="1016827"/>
          </a:xfrm>
        </p:spPr>
        <p:txBody>
          <a:bodyPr vert="horz" lIns="67866" tIns="33338" rIns="67866" bIns="33338" rtlCol="0" anchor="ctr">
            <a:normAutofit/>
          </a:bodyPr>
          <a:lstStyle/>
          <a:p>
            <a:pPr eaLnBrk="1" hangingPunct="1"/>
            <a:r>
              <a:rPr lang="da-DK" sz="2400" dirty="0"/>
              <a:t>  Salg af ydelser</a:t>
            </a:r>
          </a:p>
        </p:txBody>
      </p:sp>
      <p:sp>
        <p:nvSpPr>
          <p:cNvPr id="96259" name="Rectangle 3">
            <a:extLst>
              <a:ext uri="{FF2B5EF4-FFF2-40B4-BE49-F238E27FC236}">
                <a16:creationId xmlns:a16="http://schemas.microsoft.com/office/drawing/2014/main" id="{DB588383-F8AA-6893-7919-381943A83D88}"/>
              </a:ext>
            </a:extLst>
          </p:cNvPr>
          <p:cNvSpPr>
            <a:spLocks noGrp="1" noChangeArrowheads="1"/>
          </p:cNvSpPr>
          <p:nvPr>
            <p:ph type="body" idx="1"/>
          </p:nvPr>
        </p:nvSpPr>
        <p:spPr>
          <a:xfrm>
            <a:off x="344488" y="1783692"/>
            <a:ext cx="7529513" cy="3797958"/>
          </a:xfrm>
        </p:spPr>
        <p:txBody>
          <a:bodyPr vert="horz" lIns="67866" tIns="33338" rIns="67866" bIns="33338" rtlCol="0">
            <a:normAutofit/>
          </a:bodyPr>
          <a:lstStyle/>
          <a:p>
            <a:r>
              <a:rPr lang="da-DK" sz="1800" dirty="0"/>
              <a:t>Arbejde i udlandet</a:t>
            </a:r>
          </a:p>
          <a:p>
            <a:pPr lvl="1"/>
            <a:r>
              <a:rPr lang="da-DK" sz="1400" dirty="0"/>
              <a:t>Monteringsopgaver</a:t>
            </a:r>
          </a:p>
          <a:p>
            <a:pPr lvl="1"/>
            <a:r>
              <a:rPr lang="da-DK" sz="1400" dirty="0"/>
              <a:t>Arbejde på fast ejendom</a:t>
            </a:r>
          </a:p>
          <a:p>
            <a:pPr lvl="1"/>
            <a:endParaRPr lang="da-DK" sz="1400" dirty="0"/>
          </a:p>
          <a:p>
            <a:pPr lvl="1"/>
            <a:r>
              <a:rPr lang="da-DK" sz="1400" dirty="0"/>
              <a:t>Hvis der udføres opgaver i udlandet, hvor der indgår arbejdskraft fra Danmark eller hvor den danske leverandør er ansvarlig for at levere en samlet opgave:</a:t>
            </a:r>
          </a:p>
          <a:p>
            <a:pPr lvl="1"/>
            <a:endParaRPr lang="da-DK" sz="1400" dirty="0"/>
          </a:p>
          <a:p>
            <a:pPr lvl="2"/>
            <a:r>
              <a:rPr lang="da-DK" sz="1200" dirty="0"/>
              <a:t>Er der tale om en EU-opgave kan momsregistrering som hovedregel undgås</a:t>
            </a:r>
          </a:p>
          <a:p>
            <a:pPr lvl="2"/>
            <a:r>
              <a:rPr lang="da-DK" sz="1200" dirty="0"/>
              <a:t>Brug af underleverandører kan medføre registreringspligt</a:t>
            </a:r>
          </a:p>
          <a:p>
            <a:pPr lvl="2"/>
            <a:r>
              <a:rPr lang="da-DK" sz="1200" dirty="0"/>
              <a:t>Udføres opgaver for privatpersoner, skal der ske momsregistrering</a:t>
            </a:r>
          </a:p>
          <a:p>
            <a:pPr lvl="2"/>
            <a:endParaRPr lang="da-DK" sz="1200" dirty="0"/>
          </a:p>
          <a:p>
            <a:pPr lvl="2"/>
            <a:r>
              <a:rPr lang="da-DK" sz="1200" dirty="0"/>
              <a:t>Udføres opgaven udenfor EU, skal der i alle tilfælde undersøges om der er registreringspligt efter reglerne i det pågældende land</a:t>
            </a:r>
          </a:p>
          <a:p>
            <a:pPr lvl="2"/>
            <a:endParaRPr lang="da-DK" sz="1200" dirty="0"/>
          </a:p>
          <a:p>
            <a:pPr lvl="3"/>
            <a:endParaRPr lang="da-DK" dirty="0"/>
          </a:p>
          <a:p>
            <a:pPr lvl="2"/>
            <a:endParaRPr lang="da-DK" dirty="0"/>
          </a:p>
        </p:txBody>
      </p:sp>
      <p:sp>
        <p:nvSpPr>
          <p:cNvPr id="2" name="Rektangel 1">
            <a:extLst>
              <a:ext uri="{FF2B5EF4-FFF2-40B4-BE49-F238E27FC236}">
                <a16:creationId xmlns:a16="http://schemas.microsoft.com/office/drawing/2014/main" id="{858978CF-B2AB-B830-1143-E9D818834363}"/>
              </a:ext>
            </a:extLst>
          </p:cNvPr>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26</a:t>
            </a:fld>
            <a:endParaRPr lang="da-DK" sz="825" dirty="0"/>
          </a:p>
        </p:txBody>
      </p:sp>
      <p:sp>
        <p:nvSpPr>
          <p:cNvPr id="3" name="Titel 1">
            <a:extLst>
              <a:ext uri="{FF2B5EF4-FFF2-40B4-BE49-F238E27FC236}">
                <a16:creationId xmlns:a16="http://schemas.microsoft.com/office/drawing/2014/main" id="{027BCE4C-8720-07D6-0420-14CCA5679F33}"/>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800" dirty="0"/>
              <a:t>Salg af ydelser – B2B</a:t>
            </a:r>
            <a:endParaRPr lang="da-DK" sz="2700" dirty="0"/>
          </a:p>
        </p:txBody>
      </p:sp>
    </p:spTree>
    <p:extLst>
      <p:ext uri="{BB962C8B-B14F-4D97-AF65-F5344CB8AC3E}">
        <p14:creationId xmlns:p14="http://schemas.microsoft.com/office/powerpoint/2010/main" val="598602624"/>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485900" y="1407184"/>
            <a:ext cx="6172200" cy="513295"/>
          </a:xfrm>
        </p:spPr>
        <p:txBody>
          <a:bodyPr vert="horz" lIns="67866" tIns="33338" rIns="67866" bIns="33338" rtlCol="0" anchor="ctr">
            <a:normAutofit/>
          </a:bodyPr>
          <a:lstStyle/>
          <a:p>
            <a:pPr eaLnBrk="1" hangingPunct="1"/>
            <a:r>
              <a:rPr lang="da-DK" sz="2400" dirty="0"/>
              <a:t>  </a:t>
            </a:r>
            <a:r>
              <a:rPr lang="da-DK" sz="2800" dirty="0"/>
              <a:t>Køb fra udlandet</a:t>
            </a:r>
          </a:p>
        </p:txBody>
      </p:sp>
      <p:sp>
        <p:nvSpPr>
          <p:cNvPr id="96259" name="Rectangle 3"/>
          <p:cNvSpPr>
            <a:spLocks noGrp="1" noChangeArrowheads="1"/>
          </p:cNvSpPr>
          <p:nvPr>
            <p:ph type="body" idx="1"/>
          </p:nvPr>
        </p:nvSpPr>
        <p:spPr>
          <a:xfrm>
            <a:off x="344488" y="2780928"/>
            <a:ext cx="6386513" cy="2669890"/>
          </a:xfrm>
        </p:spPr>
        <p:txBody>
          <a:bodyPr vert="horz" lIns="67866" tIns="33338" rIns="67866" bIns="33338" rtlCol="0">
            <a:normAutofit/>
          </a:bodyPr>
          <a:lstStyle/>
          <a:p>
            <a:pPr marL="0" indent="0">
              <a:buNone/>
            </a:pPr>
            <a:endParaRPr lang="da-DK" sz="1600" dirty="0"/>
          </a:p>
          <a:p>
            <a:pPr lvl="2"/>
            <a:r>
              <a:rPr lang="da-DK" sz="2000" dirty="0"/>
              <a:t>Varekøb – erhvervelsesmoms</a:t>
            </a:r>
          </a:p>
          <a:p>
            <a:pPr lvl="2"/>
            <a:r>
              <a:rPr lang="da-DK" sz="2000" dirty="0"/>
              <a:t>Varekøb - importmoms</a:t>
            </a:r>
          </a:p>
          <a:p>
            <a:pPr lvl="2"/>
            <a:r>
              <a:rPr lang="da-DK" sz="2000" dirty="0"/>
              <a:t>Køb af ydelser – </a:t>
            </a:r>
            <a:r>
              <a:rPr lang="da-DK" sz="2000" dirty="0" err="1"/>
              <a:t>reverse</a:t>
            </a:r>
            <a:r>
              <a:rPr lang="da-DK" sz="2000" dirty="0"/>
              <a:t> charge</a:t>
            </a:r>
          </a:p>
        </p:txBody>
      </p:sp>
      <p:sp>
        <p:nvSpPr>
          <p:cNvPr id="2" name="Rektangel 1"/>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27</a:t>
            </a:fld>
            <a:endParaRPr lang="da-DK" sz="825"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800" dirty="0"/>
              <a:t>Køb fra udlandet</a:t>
            </a:r>
            <a:endParaRPr lang="da-DK" sz="2700" dirty="0"/>
          </a:p>
        </p:txBody>
      </p:sp>
    </p:spTree>
    <p:extLst>
      <p:ext uri="{BB962C8B-B14F-4D97-AF65-F5344CB8AC3E}">
        <p14:creationId xmlns:p14="http://schemas.microsoft.com/office/powerpoint/2010/main" val="1370664103"/>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485900" y="1407184"/>
            <a:ext cx="6172200" cy="513295"/>
          </a:xfrm>
        </p:spPr>
        <p:txBody>
          <a:bodyPr vert="horz" lIns="67866" tIns="33338" rIns="67866" bIns="33338" rtlCol="0" anchor="ctr">
            <a:normAutofit/>
          </a:bodyPr>
          <a:lstStyle/>
          <a:p>
            <a:pPr eaLnBrk="1" hangingPunct="1"/>
            <a:r>
              <a:rPr lang="da-DK" sz="2400" dirty="0"/>
              <a:t>  Varekøb fra udlandet</a:t>
            </a:r>
          </a:p>
        </p:txBody>
      </p:sp>
      <p:sp>
        <p:nvSpPr>
          <p:cNvPr id="96259" name="Rectangle 3"/>
          <p:cNvSpPr>
            <a:spLocks noGrp="1" noChangeArrowheads="1"/>
          </p:cNvSpPr>
          <p:nvPr>
            <p:ph type="body" idx="1"/>
          </p:nvPr>
        </p:nvSpPr>
        <p:spPr>
          <a:xfrm>
            <a:off x="344488" y="1783693"/>
            <a:ext cx="8285163" cy="3667125"/>
          </a:xfrm>
        </p:spPr>
        <p:txBody>
          <a:bodyPr vert="horz" lIns="67866" tIns="33338" rIns="67866" bIns="33338" rtlCol="0">
            <a:noAutofit/>
          </a:bodyPr>
          <a:lstStyle/>
          <a:p>
            <a:pPr marL="0" indent="0">
              <a:buNone/>
            </a:pPr>
            <a:endParaRPr lang="da-DK" sz="1800" dirty="0"/>
          </a:p>
          <a:p>
            <a:pPr lvl="1"/>
            <a:r>
              <a:rPr lang="da-DK" sz="2000" dirty="0"/>
              <a:t>Faktura kan modtages uden moms, hvis den danske køber har oplyst sit momsnummer til den udenlandske leverandør:</a:t>
            </a:r>
          </a:p>
          <a:p>
            <a:pPr lvl="1"/>
            <a:endParaRPr lang="da-DK" sz="2000" dirty="0"/>
          </a:p>
          <a:p>
            <a:pPr lvl="2"/>
            <a:r>
              <a:rPr lang="da-DK" sz="1600" dirty="0"/>
              <a:t>Faktura bør indeholde oplysning om ”VAT </a:t>
            </a:r>
            <a:r>
              <a:rPr lang="da-DK" sz="1600" dirty="0" err="1"/>
              <a:t>exempt</a:t>
            </a:r>
            <a:r>
              <a:rPr lang="da-DK" sz="1600" dirty="0"/>
              <a:t>” eller tilsvarende betegnelse</a:t>
            </a:r>
          </a:p>
          <a:p>
            <a:pPr lvl="2"/>
            <a:r>
              <a:rPr lang="da-DK" sz="1600" dirty="0"/>
              <a:t>Beregning af erhvervelsesmoms, angives som Moms af varekøb i udlandet</a:t>
            </a:r>
          </a:p>
          <a:p>
            <a:pPr lvl="2"/>
            <a:r>
              <a:rPr lang="da-DK" sz="1600" dirty="0"/>
              <a:t>Momsen fradrages/godtgøres som købsmoms efter de almindelige regler</a:t>
            </a:r>
          </a:p>
          <a:p>
            <a:pPr lvl="2"/>
            <a:r>
              <a:rPr lang="da-DK" sz="1600" dirty="0"/>
              <a:t>Værdien af købet i momsangivelsens rubrik A.</a:t>
            </a:r>
          </a:p>
          <a:p>
            <a:pPr lvl="2"/>
            <a:r>
              <a:rPr lang="da-DK" sz="1600" dirty="0"/>
              <a:t>Eventuelt intrastat</a:t>
            </a:r>
          </a:p>
          <a:p>
            <a:pPr lvl="2"/>
            <a:r>
              <a:rPr lang="da-DK" sz="1600" dirty="0"/>
              <a:t>Hvis en vare indføres via andet EU-land, og det fortoldes i den danske købers navn/EORI-nr., afgives fortoldning. Men det skal ikke registreres som et EU-køb, medmindre det ”overføres” mellem to EU-registreringer.</a:t>
            </a:r>
            <a:endParaRPr lang="da-DK" dirty="0"/>
          </a:p>
          <a:p>
            <a:endParaRPr lang="da-DK" sz="1600" dirty="0"/>
          </a:p>
          <a:p>
            <a:pPr marL="457200" lvl="1" indent="0">
              <a:buNone/>
            </a:pPr>
            <a:endParaRPr lang="da-DK" sz="1600" dirty="0"/>
          </a:p>
        </p:txBody>
      </p:sp>
      <p:sp>
        <p:nvSpPr>
          <p:cNvPr id="2" name="Rektangel 1"/>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28</a:t>
            </a:fld>
            <a:endParaRPr lang="da-DK" sz="825"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800" dirty="0"/>
              <a:t>Varekøb fra EU-lande</a:t>
            </a:r>
            <a:endParaRPr lang="da-DK" sz="2700" dirty="0"/>
          </a:p>
        </p:txBody>
      </p:sp>
    </p:spTree>
    <p:extLst>
      <p:ext uri="{BB962C8B-B14F-4D97-AF65-F5344CB8AC3E}">
        <p14:creationId xmlns:p14="http://schemas.microsoft.com/office/powerpoint/2010/main" val="1613874948"/>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485900" y="1407184"/>
            <a:ext cx="6172200" cy="513295"/>
          </a:xfrm>
        </p:spPr>
        <p:txBody>
          <a:bodyPr vert="horz" lIns="67866" tIns="33338" rIns="67866" bIns="33338" rtlCol="0" anchor="ctr">
            <a:noAutofit/>
          </a:bodyPr>
          <a:lstStyle/>
          <a:p>
            <a:pPr eaLnBrk="1" hangingPunct="1"/>
            <a:r>
              <a:rPr lang="da-DK" sz="3200" dirty="0"/>
              <a:t>  </a:t>
            </a:r>
            <a:r>
              <a:rPr lang="da-DK" sz="2800" dirty="0"/>
              <a:t>Varekøb fra udlandet</a:t>
            </a:r>
          </a:p>
        </p:txBody>
      </p:sp>
      <p:sp>
        <p:nvSpPr>
          <p:cNvPr id="96259" name="Rectangle 3"/>
          <p:cNvSpPr>
            <a:spLocks noGrp="1" noChangeArrowheads="1"/>
          </p:cNvSpPr>
          <p:nvPr>
            <p:ph type="body" idx="1"/>
          </p:nvPr>
        </p:nvSpPr>
        <p:spPr>
          <a:xfrm>
            <a:off x="344488" y="1783693"/>
            <a:ext cx="8177213" cy="3667125"/>
          </a:xfrm>
        </p:spPr>
        <p:txBody>
          <a:bodyPr vert="horz" lIns="67866" tIns="33338" rIns="67866" bIns="33338" rtlCol="0">
            <a:normAutofit fontScale="92500" lnSpcReduction="20000"/>
          </a:bodyPr>
          <a:lstStyle/>
          <a:p>
            <a:endParaRPr lang="da-DK" sz="1600" dirty="0"/>
          </a:p>
          <a:p>
            <a:pPr lvl="1"/>
            <a:r>
              <a:rPr lang="da-DK" sz="2200" dirty="0"/>
              <a:t>Ved import skal varerne fortoldes</a:t>
            </a:r>
          </a:p>
          <a:p>
            <a:pPr lvl="1"/>
            <a:endParaRPr lang="da-DK" sz="1600" dirty="0"/>
          </a:p>
          <a:p>
            <a:pPr lvl="2"/>
            <a:r>
              <a:rPr lang="da-DK" sz="1900" dirty="0"/>
              <a:t>Hvis virksomheden er importørregistreret, fremsender Toldstyrelsen importspecifikation (og ellers skal der ske kontant betaling før varerne er frigives)</a:t>
            </a:r>
          </a:p>
          <a:p>
            <a:pPr lvl="3"/>
            <a:r>
              <a:rPr lang="da-DK" sz="1500" dirty="0"/>
              <a:t>Omfatter også køb fra Færøerne og Grønland</a:t>
            </a:r>
          </a:p>
          <a:p>
            <a:pPr lvl="3"/>
            <a:r>
              <a:rPr lang="da-DK" sz="1500" dirty="0"/>
              <a:t>Omfatter ikke dropshipping, hvor en vare handles direkte mellem USA og Kina med DK som mellemmand. Handlerne er ikke omfattet af EU´s momsregler.</a:t>
            </a:r>
          </a:p>
          <a:p>
            <a:pPr lvl="2"/>
            <a:r>
              <a:rPr lang="da-DK" sz="1900" dirty="0"/>
              <a:t>Importmomsen angives som Moms af varekøb i udlandet. Bogføres på grundlag af importspecifikationen</a:t>
            </a:r>
          </a:p>
          <a:p>
            <a:pPr lvl="2"/>
            <a:r>
              <a:rPr lang="da-DK" sz="1900" dirty="0"/>
              <a:t>Fradrages som købsmoms efter de almindelige regler</a:t>
            </a:r>
          </a:p>
          <a:p>
            <a:pPr lvl="2"/>
            <a:r>
              <a:rPr lang="da-DK" sz="1900" dirty="0"/>
              <a:t>Eventuel told og sikkerhedsstillelsesgebyr er ikke godtgørelsesberettiget. Bogføres som en del af omkostningen</a:t>
            </a:r>
            <a:br>
              <a:rPr lang="da-DK" sz="1900" dirty="0"/>
            </a:br>
            <a:endParaRPr lang="da-DK" sz="1900" dirty="0"/>
          </a:p>
        </p:txBody>
      </p:sp>
      <p:sp>
        <p:nvSpPr>
          <p:cNvPr id="2" name="Rektangel 1"/>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29</a:t>
            </a:fld>
            <a:endParaRPr lang="da-DK" sz="825"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800" dirty="0"/>
              <a:t>Varekøb fra tredjelande</a:t>
            </a:r>
            <a:endParaRPr lang="da-DK" sz="2700" dirty="0"/>
          </a:p>
        </p:txBody>
      </p:sp>
    </p:spTree>
    <p:extLst>
      <p:ext uri="{BB962C8B-B14F-4D97-AF65-F5344CB8AC3E}">
        <p14:creationId xmlns:p14="http://schemas.microsoft.com/office/powerpoint/2010/main" val="135702782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20688"/>
            <a:ext cx="8229600" cy="796950"/>
          </a:xfrm>
        </p:spPr>
        <p:txBody>
          <a:bodyPr>
            <a:normAutofit/>
          </a:bodyPr>
          <a:lstStyle/>
          <a:p>
            <a:r>
              <a:rPr lang="da-DK" dirty="0"/>
              <a:t>Forrentning</a:t>
            </a:r>
          </a:p>
        </p:txBody>
      </p:sp>
      <p:sp>
        <p:nvSpPr>
          <p:cNvPr id="3" name="Pladsholder til indhold 2"/>
          <p:cNvSpPr>
            <a:spLocks noGrp="1"/>
          </p:cNvSpPr>
          <p:nvPr>
            <p:ph idx="1"/>
          </p:nvPr>
        </p:nvSpPr>
        <p:spPr/>
        <p:txBody>
          <a:bodyPr>
            <a:normAutofit/>
          </a:bodyPr>
          <a:lstStyle/>
          <a:p>
            <a:pPr marL="360000" lvl="1" indent="-180000">
              <a:buNone/>
            </a:pPr>
            <a:endParaRPr lang="da-DK" sz="1600" dirty="0">
              <a:latin typeface="Arial" pitchFamily="34" charset="0"/>
              <a:cs typeface="Arial" pitchFamily="34" charset="0"/>
            </a:endParaRPr>
          </a:p>
          <a:p>
            <a:pPr marL="360000" lvl="1" indent="-180000"/>
            <a:r>
              <a:rPr lang="da-DK" sz="2400" dirty="0">
                <a:latin typeface="Arial" pitchFamily="34" charset="0"/>
                <a:cs typeface="Arial" pitchFamily="34" charset="0"/>
              </a:rPr>
              <a:t>Lov nr. 832 af 14. juni 2022:</a:t>
            </a:r>
          </a:p>
          <a:p>
            <a:pPr marL="360000" lvl="1" indent="-180000"/>
            <a:endParaRPr lang="da-DK" dirty="0">
              <a:latin typeface="Arial" pitchFamily="34" charset="0"/>
              <a:cs typeface="Arial" pitchFamily="34" charset="0"/>
            </a:endParaRPr>
          </a:p>
          <a:p>
            <a:pPr marL="760050" lvl="2" indent="-180000"/>
            <a:r>
              <a:rPr lang="da-DK" sz="1800" dirty="0">
                <a:latin typeface="Arial" pitchFamily="34" charset="0"/>
                <a:cs typeface="Arial" pitchFamily="34" charset="0"/>
              </a:rPr>
              <a:t>Hjemmel til at opkræve renter ved for sen eller fejlagtig indberetning af moms – trådte i kraft 1. juli 2023</a:t>
            </a:r>
          </a:p>
          <a:p>
            <a:pPr marL="1217250" lvl="3" indent="-180000"/>
            <a:endParaRPr lang="da-DK" sz="1400" dirty="0">
              <a:latin typeface="Arial" pitchFamily="34" charset="0"/>
              <a:cs typeface="Arial" pitchFamily="34" charset="0"/>
            </a:endParaRPr>
          </a:p>
          <a:p>
            <a:pPr marL="1217250" lvl="3" indent="-180000"/>
            <a:r>
              <a:rPr lang="da-DK" sz="1400" dirty="0">
                <a:latin typeface="Arial" pitchFamily="34" charset="0"/>
                <a:cs typeface="Arial" pitchFamily="34" charset="0"/>
              </a:rPr>
              <a:t>Renteopkrævning styres på positive efterangivelser</a:t>
            </a:r>
          </a:p>
          <a:p>
            <a:pPr marL="1217250" lvl="3" indent="-180000"/>
            <a:r>
              <a:rPr lang="da-DK" sz="1400" dirty="0">
                <a:latin typeface="Arial" pitchFamily="34" charset="0"/>
                <a:cs typeface="Arial" pitchFamily="34" charset="0"/>
              </a:rPr>
              <a:t>Efterangivelser skal udarbejdes for hver momsperiode, hvis der skal ske korrektioner</a:t>
            </a:r>
          </a:p>
          <a:p>
            <a:pPr marL="1217250" lvl="3" indent="-180000"/>
            <a:r>
              <a:rPr lang="da-DK" sz="1400" dirty="0">
                <a:latin typeface="Arial" pitchFamily="34" charset="0"/>
                <a:cs typeface="Arial" pitchFamily="34" charset="0"/>
              </a:rPr>
              <a:t>Korrektioner kan ikke lovligt foretages over den ordinære momsangivelse (bortset fra den årlige korrektion af splitmoms/delvis fradragsret)</a:t>
            </a:r>
          </a:p>
          <a:p>
            <a:pPr marL="1217250" lvl="3" indent="-180000"/>
            <a:r>
              <a:rPr lang="da-DK" sz="1400" dirty="0">
                <a:latin typeface="Arial" pitchFamily="34" charset="0"/>
                <a:cs typeface="Arial" pitchFamily="34" charset="0"/>
              </a:rPr>
              <a:t>Lovgivningen har tilbagevirkende kraft</a:t>
            </a:r>
          </a:p>
          <a:p>
            <a:pPr marL="1217250" lvl="3" indent="-180000"/>
            <a:r>
              <a:rPr lang="da-DK" sz="1400" dirty="0">
                <a:latin typeface="Arial" pitchFamily="34" charset="0"/>
                <a:cs typeface="Arial" pitchFamily="34" charset="0"/>
              </a:rPr>
              <a:t>Generelt bør der strammes mest muligt op, så virksomheder undgår unødvendige renter</a:t>
            </a:r>
          </a:p>
          <a:p>
            <a:pPr marL="360000" lvl="1" indent="-180000"/>
            <a:endParaRPr lang="da-DK" dirty="0">
              <a:latin typeface="Tw Cen MT" panose="020B0602020104020603" pitchFamily="34" charset="0"/>
              <a:cs typeface="Arial" pitchFamily="34" charset="0"/>
            </a:endParaRPr>
          </a:p>
          <a:p>
            <a:pPr marL="360000" lvl="1" indent="-180000"/>
            <a:endParaRPr lang="da-DK" dirty="0">
              <a:latin typeface="Tw Cen MT" panose="020B0602020104020603" pitchFamily="34" charset="0"/>
              <a:cs typeface="Arial" pitchFamily="34" charset="0"/>
            </a:endParaRPr>
          </a:p>
          <a:p>
            <a:pPr marL="760050" lvl="2" indent="-180000"/>
            <a:endParaRPr lang="da-DK" dirty="0">
              <a:latin typeface="Tw Cen MT" panose="020B0602020104020603" pitchFamily="34" charset="0"/>
              <a:cs typeface="Arial" pitchFamily="34" charset="0"/>
            </a:endParaRPr>
          </a:p>
          <a:p>
            <a:pPr marL="1217250" lvl="3" indent="-180000"/>
            <a:endParaRPr lang="da-DK" dirty="0">
              <a:latin typeface="Tw Cen MT" panose="020B0602020104020603"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1600" dirty="0">
              <a:latin typeface="Arial" pitchFamily="34" charset="0"/>
              <a:cs typeface="Arial" pitchFamily="34" charset="0"/>
            </a:endParaRPr>
          </a:p>
        </p:txBody>
      </p:sp>
      <p:sp>
        <p:nvSpPr>
          <p:cNvPr id="5" name="Pladsholder til diasnummer 4"/>
          <p:cNvSpPr>
            <a:spLocks noGrp="1"/>
          </p:cNvSpPr>
          <p:nvPr>
            <p:ph type="sldNum" sz="quarter" idx="12"/>
          </p:nvPr>
        </p:nvSpPr>
        <p:spPr/>
        <p:txBody>
          <a:bodyPr/>
          <a:lstStyle/>
          <a:p>
            <a:fld id="{6734F1DF-5DF1-462A-957E-E6289486E9B8}" type="slidenum">
              <a:rPr lang="da-DK" smtClean="0"/>
              <a:pPr/>
              <a:t>3</a:t>
            </a:fld>
            <a:endParaRPr lang="da-DK"/>
          </a:p>
        </p:txBody>
      </p:sp>
    </p:spTree>
    <p:extLst>
      <p:ext uri="{BB962C8B-B14F-4D97-AF65-F5344CB8AC3E}">
        <p14:creationId xmlns:p14="http://schemas.microsoft.com/office/powerpoint/2010/main" val="1449461548"/>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CFA2B-9BE4-09E7-03A1-E91D226398E2}"/>
            </a:ext>
          </a:extLst>
        </p:cNvPr>
        <p:cNvGrpSpPr/>
        <p:nvPr/>
      </p:nvGrpSpPr>
      <p:grpSpPr>
        <a:xfrm>
          <a:off x="0" y="0"/>
          <a:ext cx="0" cy="0"/>
          <a:chOff x="0" y="0"/>
          <a:chExt cx="0" cy="0"/>
        </a:xfrm>
      </p:grpSpPr>
      <p:sp>
        <p:nvSpPr>
          <p:cNvPr id="96258" name="Rectangle 2">
            <a:extLst>
              <a:ext uri="{FF2B5EF4-FFF2-40B4-BE49-F238E27FC236}">
                <a16:creationId xmlns:a16="http://schemas.microsoft.com/office/drawing/2014/main" id="{53E17042-C468-9780-B6DB-A56518334025}"/>
              </a:ext>
            </a:extLst>
          </p:cNvPr>
          <p:cNvSpPr>
            <a:spLocks noGrp="1" noChangeArrowheads="1"/>
          </p:cNvSpPr>
          <p:nvPr>
            <p:ph type="title"/>
          </p:nvPr>
        </p:nvSpPr>
        <p:spPr>
          <a:xfrm>
            <a:off x="1485900" y="1407184"/>
            <a:ext cx="6172200" cy="513295"/>
          </a:xfrm>
        </p:spPr>
        <p:txBody>
          <a:bodyPr vert="horz" lIns="67866" tIns="33338" rIns="67866" bIns="33338" rtlCol="0" anchor="ctr">
            <a:normAutofit/>
          </a:bodyPr>
          <a:lstStyle/>
          <a:p>
            <a:pPr eaLnBrk="1" hangingPunct="1"/>
            <a:r>
              <a:rPr lang="da-DK" sz="2400" dirty="0"/>
              <a:t>  </a:t>
            </a:r>
            <a:r>
              <a:rPr lang="da-DK" sz="2800" dirty="0"/>
              <a:t>Køb af ydelser</a:t>
            </a:r>
          </a:p>
        </p:txBody>
      </p:sp>
      <p:sp>
        <p:nvSpPr>
          <p:cNvPr id="96259" name="Rectangle 3">
            <a:extLst>
              <a:ext uri="{FF2B5EF4-FFF2-40B4-BE49-F238E27FC236}">
                <a16:creationId xmlns:a16="http://schemas.microsoft.com/office/drawing/2014/main" id="{40AE6E44-817C-D70E-4530-415E9D496B2B}"/>
              </a:ext>
            </a:extLst>
          </p:cNvPr>
          <p:cNvSpPr>
            <a:spLocks noGrp="1" noChangeArrowheads="1"/>
          </p:cNvSpPr>
          <p:nvPr>
            <p:ph type="body" idx="1"/>
          </p:nvPr>
        </p:nvSpPr>
        <p:spPr>
          <a:xfrm>
            <a:off x="344488" y="2780928"/>
            <a:ext cx="7727700" cy="2669890"/>
          </a:xfrm>
        </p:spPr>
        <p:txBody>
          <a:bodyPr vert="horz" lIns="67866" tIns="33338" rIns="67866" bIns="33338" rtlCol="0">
            <a:normAutofit fontScale="85000" lnSpcReduction="10000"/>
          </a:bodyPr>
          <a:lstStyle/>
          <a:p>
            <a:pPr marL="0" indent="0">
              <a:buNone/>
            </a:pPr>
            <a:endParaRPr lang="da-DK" sz="1600" dirty="0"/>
          </a:p>
          <a:p>
            <a:pPr lvl="1"/>
            <a:r>
              <a:rPr lang="da-DK" sz="2400" dirty="0" err="1"/>
              <a:t>Reverse</a:t>
            </a:r>
            <a:r>
              <a:rPr lang="da-DK" sz="2400" dirty="0"/>
              <a:t> charge anvendes ved køb af ydelser i andre EU-lande, men principperne anvendes også ved køb i lande udenfor EU</a:t>
            </a:r>
          </a:p>
          <a:p>
            <a:pPr lvl="1"/>
            <a:endParaRPr lang="da-DK" sz="2400" dirty="0"/>
          </a:p>
          <a:p>
            <a:pPr lvl="2"/>
            <a:r>
              <a:rPr lang="da-DK" sz="2000" dirty="0"/>
              <a:t>Momspligten er overført til Danmark og der skal betales moms, hvis ydelsen er omfattet af momspligt i Danmark</a:t>
            </a:r>
          </a:p>
          <a:p>
            <a:pPr lvl="3"/>
            <a:r>
              <a:rPr lang="da-DK" sz="1600" dirty="0"/>
              <a:t>Gebyr til kortindløser i Norge</a:t>
            </a:r>
          </a:p>
          <a:p>
            <a:pPr lvl="3"/>
            <a:r>
              <a:rPr lang="da-DK" sz="1600" dirty="0"/>
              <a:t>Psykolog modtager faktura fra norsk psykolog vedr. supervision </a:t>
            </a:r>
          </a:p>
          <a:p>
            <a:pPr lvl="3"/>
            <a:r>
              <a:rPr lang="da-DK" sz="1600" dirty="0"/>
              <a:t>Gælder også køb af en individuelt fremstillet tandskinne, som er fritaget for moms ved køb i Danmark = ingen beregning af moms ved køb i udlandet</a:t>
            </a:r>
          </a:p>
        </p:txBody>
      </p:sp>
      <p:sp>
        <p:nvSpPr>
          <p:cNvPr id="2" name="Rektangel 1">
            <a:extLst>
              <a:ext uri="{FF2B5EF4-FFF2-40B4-BE49-F238E27FC236}">
                <a16:creationId xmlns:a16="http://schemas.microsoft.com/office/drawing/2014/main" id="{EBE488B2-0B22-1227-2E93-CE89C65AE805}"/>
              </a:ext>
            </a:extLst>
          </p:cNvPr>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30</a:t>
            </a:fld>
            <a:endParaRPr lang="da-DK" sz="825" dirty="0"/>
          </a:p>
        </p:txBody>
      </p:sp>
      <p:sp>
        <p:nvSpPr>
          <p:cNvPr id="3" name="Titel 1">
            <a:extLst>
              <a:ext uri="{FF2B5EF4-FFF2-40B4-BE49-F238E27FC236}">
                <a16:creationId xmlns:a16="http://schemas.microsoft.com/office/drawing/2014/main" id="{D7832DDB-FEC9-17B5-427A-59E9AD176D3E}"/>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800" dirty="0"/>
              <a:t>Køb fra udlandet</a:t>
            </a:r>
            <a:endParaRPr lang="da-DK" sz="2700" dirty="0"/>
          </a:p>
        </p:txBody>
      </p:sp>
    </p:spTree>
    <p:extLst>
      <p:ext uri="{BB962C8B-B14F-4D97-AF65-F5344CB8AC3E}">
        <p14:creationId xmlns:p14="http://schemas.microsoft.com/office/powerpoint/2010/main" val="1861105573"/>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485900" y="836712"/>
            <a:ext cx="6172200" cy="754551"/>
          </a:xfrm>
        </p:spPr>
        <p:txBody>
          <a:bodyPr vert="horz" lIns="67866" tIns="33338" rIns="67866" bIns="33338" rtlCol="0" anchor="ctr">
            <a:noAutofit/>
          </a:bodyPr>
          <a:lstStyle/>
          <a:p>
            <a:pPr eaLnBrk="1" hangingPunct="1"/>
            <a:r>
              <a:rPr lang="da-DK" sz="3200" dirty="0"/>
              <a:t>  Køb af ydelser</a:t>
            </a:r>
          </a:p>
        </p:txBody>
      </p:sp>
      <p:sp>
        <p:nvSpPr>
          <p:cNvPr id="96259" name="Rectangle 3"/>
          <p:cNvSpPr>
            <a:spLocks noGrp="1" noChangeArrowheads="1"/>
          </p:cNvSpPr>
          <p:nvPr>
            <p:ph type="body" idx="1"/>
          </p:nvPr>
        </p:nvSpPr>
        <p:spPr>
          <a:xfrm>
            <a:off x="344488" y="1783693"/>
            <a:ext cx="8323263" cy="3667125"/>
          </a:xfrm>
        </p:spPr>
        <p:txBody>
          <a:bodyPr vert="horz" lIns="67866" tIns="33338" rIns="67866" bIns="33338" rtlCol="0">
            <a:noAutofit/>
          </a:bodyPr>
          <a:lstStyle/>
          <a:p>
            <a:pPr lvl="1"/>
            <a:r>
              <a:rPr lang="da-DK" sz="2000" dirty="0"/>
              <a:t>Ved køb af ydelser fra andre lande vil faktura normalt være uden moms</a:t>
            </a:r>
          </a:p>
          <a:p>
            <a:pPr lvl="2"/>
            <a:r>
              <a:rPr lang="da-DK" sz="1600" dirty="0"/>
              <a:t>Faktura bør indeholde oplysning om </a:t>
            </a:r>
            <a:r>
              <a:rPr lang="da-DK" sz="1600" dirty="0" err="1"/>
              <a:t>reverse</a:t>
            </a:r>
            <a:r>
              <a:rPr lang="da-DK" sz="1600" dirty="0"/>
              <a:t> charge, hvis EU-leverandør</a:t>
            </a:r>
          </a:p>
          <a:p>
            <a:pPr lvl="2"/>
            <a:r>
              <a:rPr lang="da-DK" sz="1600" dirty="0"/>
              <a:t>Beregning af dansk moms (</a:t>
            </a:r>
            <a:r>
              <a:rPr lang="da-DK" sz="1600" dirty="0" err="1"/>
              <a:t>reverse</a:t>
            </a:r>
            <a:r>
              <a:rPr lang="da-DK" sz="1600" dirty="0"/>
              <a:t> charge), angives som Moms af køb af ydelser i udlandet. Det gælder både køb  fra EU-leverandører og køb fra leverandører i tredjelande</a:t>
            </a:r>
          </a:p>
          <a:p>
            <a:pPr lvl="2"/>
            <a:r>
              <a:rPr lang="da-DK" sz="1600" dirty="0"/>
              <a:t>Fradrages som købsmoms efter de almindelige regler.</a:t>
            </a:r>
          </a:p>
          <a:p>
            <a:pPr lvl="2"/>
            <a:r>
              <a:rPr lang="da-DK" sz="1600" dirty="0"/>
              <a:t>Værdi af køb i momsangivelsens rubrik A, hvis EU-leverandør</a:t>
            </a:r>
          </a:p>
          <a:p>
            <a:pPr lvl="2"/>
            <a:endParaRPr lang="da-DK" sz="1600" dirty="0"/>
          </a:p>
          <a:p>
            <a:pPr lvl="2"/>
            <a:r>
              <a:rPr lang="da-DK" sz="1600" dirty="0"/>
              <a:t>Ydelse leveret fra irsk momsnummer – kan være uden moms/</a:t>
            </a:r>
            <a:r>
              <a:rPr lang="da-DK" sz="1600" dirty="0" err="1"/>
              <a:t>reverse</a:t>
            </a:r>
            <a:r>
              <a:rPr lang="da-DK" sz="1600" dirty="0"/>
              <a:t> charge, men ofte er One Stop Shop anvendt og dermed er faktura tillagt dansk moms</a:t>
            </a:r>
          </a:p>
          <a:p>
            <a:pPr lvl="2"/>
            <a:r>
              <a:rPr lang="da-DK" sz="1600" dirty="0"/>
              <a:t>Køb via Amazon eller andre portaler</a:t>
            </a:r>
          </a:p>
          <a:p>
            <a:pPr lvl="3"/>
            <a:r>
              <a:rPr lang="da-DK" sz="1200" dirty="0"/>
              <a:t>Som hovedregel er leverandøren ikke portalen, men den, der anvender portalen. Hvis der købes fra </a:t>
            </a:r>
            <a:r>
              <a:rPr lang="da-DK" sz="1200" dirty="0" err="1"/>
              <a:t>Upwork</a:t>
            </a:r>
            <a:r>
              <a:rPr lang="da-DK" sz="1200" dirty="0"/>
              <a:t> i USA, men levering sker fra EU-virksomhed, er der tale om et EU-køb</a:t>
            </a:r>
          </a:p>
          <a:p>
            <a:pPr lvl="1"/>
            <a:endParaRPr lang="da-DK" sz="1600" dirty="0"/>
          </a:p>
          <a:p>
            <a:pPr marL="457200" lvl="1" indent="0">
              <a:buNone/>
            </a:pPr>
            <a:endParaRPr lang="da-DK" sz="1600" dirty="0"/>
          </a:p>
        </p:txBody>
      </p:sp>
      <p:sp>
        <p:nvSpPr>
          <p:cNvPr id="2" name="Rektangel 1"/>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31</a:t>
            </a:fld>
            <a:endParaRPr lang="da-DK" sz="825"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800" dirty="0"/>
              <a:t>Køb af ydelser</a:t>
            </a:r>
            <a:r>
              <a:rPr lang="da-DK" sz="2000" dirty="0"/>
              <a:t>	</a:t>
            </a:r>
            <a:endParaRPr lang="da-DK" sz="2700" dirty="0"/>
          </a:p>
        </p:txBody>
      </p:sp>
    </p:spTree>
    <p:extLst>
      <p:ext uri="{BB962C8B-B14F-4D97-AF65-F5344CB8AC3E}">
        <p14:creationId xmlns:p14="http://schemas.microsoft.com/office/powerpoint/2010/main" val="2776578642"/>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2257425" y="1912640"/>
            <a:ext cx="4629150" cy="384971"/>
          </a:xfrm>
        </p:spPr>
        <p:txBody>
          <a:bodyPr vert="horz" lIns="50900" tIns="25004" rIns="50900" bIns="25004" rtlCol="0" anchor="ctr">
            <a:normAutofit/>
          </a:bodyPr>
          <a:lstStyle/>
          <a:p>
            <a:pPr eaLnBrk="1" hangingPunct="1"/>
            <a:r>
              <a:rPr lang="da-DK" sz="1800" dirty="0"/>
              <a:t>  Indberetning - salg</a:t>
            </a:r>
          </a:p>
        </p:txBody>
      </p:sp>
      <p:sp>
        <p:nvSpPr>
          <p:cNvPr id="96259" name="Rectangle 3"/>
          <p:cNvSpPr>
            <a:spLocks noGrp="1" noChangeArrowheads="1"/>
          </p:cNvSpPr>
          <p:nvPr>
            <p:ph type="body" idx="1"/>
          </p:nvPr>
        </p:nvSpPr>
        <p:spPr>
          <a:xfrm>
            <a:off x="1401367" y="2195020"/>
            <a:ext cx="6627017" cy="3610244"/>
          </a:xfrm>
        </p:spPr>
        <p:txBody>
          <a:bodyPr vert="horz" lIns="50900" tIns="25004" rIns="50900" bIns="25004" rtlCol="0">
            <a:normAutofit/>
          </a:bodyPr>
          <a:lstStyle/>
          <a:p>
            <a:pPr lvl="2"/>
            <a:endParaRPr lang="da-DK" dirty="0"/>
          </a:p>
          <a:p>
            <a:pPr lvl="3"/>
            <a:r>
              <a:rPr lang="da-DK" sz="1200" dirty="0"/>
              <a:t>Varesalg – momsregistreret EU-kunde</a:t>
            </a:r>
          </a:p>
          <a:p>
            <a:pPr lvl="4"/>
            <a:r>
              <a:rPr lang="da-DK" sz="1050" dirty="0"/>
              <a:t>Rubrik B og EU-salg uden moms (lister)</a:t>
            </a:r>
          </a:p>
          <a:p>
            <a:pPr lvl="3"/>
            <a:r>
              <a:rPr lang="da-DK" sz="1200" dirty="0"/>
              <a:t>Trekanthandel </a:t>
            </a:r>
          </a:p>
          <a:p>
            <a:pPr lvl="4"/>
            <a:r>
              <a:rPr lang="da-DK" sz="1050" dirty="0"/>
              <a:t>Særlig indberetning i EU-salg uden moms</a:t>
            </a:r>
          </a:p>
          <a:p>
            <a:pPr lvl="3"/>
            <a:r>
              <a:rPr lang="da-DK" sz="1200" dirty="0"/>
              <a:t>Varesalg – kunde i tredjeland</a:t>
            </a:r>
          </a:p>
          <a:p>
            <a:pPr lvl="4"/>
            <a:r>
              <a:rPr lang="da-DK" sz="1050" dirty="0"/>
              <a:t>Rubrik C</a:t>
            </a:r>
          </a:p>
          <a:p>
            <a:pPr lvl="3"/>
            <a:r>
              <a:rPr lang="da-DK" sz="1200" dirty="0"/>
              <a:t>Varesalg, One Stop Shop</a:t>
            </a:r>
          </a:p>
          <a:p>
            <a:pPr lvl="4"/>
            <a:r>
              <a:rPr lang="da-DK" sz="1050" dirty="0"/>
              <a:t>Rubrik B</a:t>
            </a:r>
          </a:p>
          <a:p>
            <a:pPr lvl="3"/>
            <a:r>
              <a:rPr lang="da-DK" sz="1200" dirty="0"/>
              <a:t>Ydelsessalg – momsregistreret EU-kunde</a:t>
            </a:r>
          </a:p>
          <a:p>
            <a:pPr lvl="4"/>
            <a:r>
              <a:rPr lang="da-DK" sz="1050" dirty="0"/>
              <a:t>Rubrik B og EU-salg uden moms</a:t>
            </a:r>
          </a:p>
          <a:p>
            <a:pPr lvl="3"/>
            <a:r>
              <a:rPr lang="da-DK" sz="1200" dirty="0" err="1"/>
              <a:t>Ydelsesalg</a:t>
            </a:r>
            <a:r>
              <a:rPr lang="da-DK" sz="1200" dirty="0"/>
              <a:t> – kunde i tredjeland</a:t>
            </a:r>
          </a:p>
          <a:p>
            <a:pPr lvl="4"/>
            <a:r>
              <a:rPr lang="da-DK" sz="1050" dirty="0"/>
              <a:t>Rubrik C</a:t>
            </a:r>
          </a:p>
          <a:p>
            <a:pPr lvl="3"/>
            <a:r>
              <a:rPr lang="da-DK" sz="1200" dirty="0"/>
              <a:t>Ydelsessalg – One Stop Shop</a:t>
            </a:r>
          </a:p>
          <a:p>
            <a:pPr lvl="4"/>
            <a:r>
              <a:rPr lang="da-DK" sz="1050" dirty="0"/>
              <a:t>Rubrik C</a:t>
            </a:r>
          </a:p>
        </p:txBody>
      </p:sp>
      <p:sp>
        <p:nvSpPr>
          <p:cNvPr id="2" name="Rektangel 1"/>
          <p:cNvSpPr/>
          <p:nvPr/>
        </p:nvSpPr>
        <p:spPr>
          <a:xfrm>
            <a:off x="6232685" y="5089688"/>
            <a:ext cx="264816" cy="187615"/>
          </a:xfrm>
          <a:prstGeom prst="rect">
            <a:avLst/>
          </a:prstGeom>
        </p:spPr>
        <p:txBody>
          <a:bodyPr wrap="none">
            <a:spAutoFit/>
          </a:bodyPr>
          <a:lstStyle/>
          <a:p>
            <a:fld id="{9FC234AB-0A0B-4D64-9F85-C47799E17C07}" type="slidenum">
              <a:rPr lang="da-DK" sz="619">
                <a:solidFill>
                  <a:srgbClr val="000000"/>
                </a:solidFill>
              </a:rPr>
              <a:pPr/>
              <a:t>32</a:t>
            </a:fld>
            <a:endParaRPr lang="da-DK" sz="619"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1548001" y="1581188"/>
            <a:ext cx="5795775" cy="324000"/>
          </a:xfrm>
          <a:prstGeom prst="rect">
            <a:avLst/>
          </a:prstGeom>
        </p:spPr>
        <p:txBody>
          <a:bodyPr vert="horz" lIns="68580" tIns="34290" rIns="68580" bIns="3429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100" dirty="0"/>
              <a:t>Indberetning</a:t>
            </a:r>
            <a:endParaRPr lang="da-DK" sz="2025" dirty="0"/>
          </a:p>
        </p:txBody>
      </p:sp>
    </p:spTree>
    <p:extLst>
      <p:ext uri="{BB962C8B-B14F-4D97-AF65-F5344CB8AC3E}">
        <p14:creationId xmlns:p14="http://schemas.microsoft.com/office/powerpoint/2010/main" val="3950400525"/>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2257425" y="1912640"/>
            <a:ext cx="4629150" cy="384971"/>
          </a:xfrm>
        </p:spPr>
        <p:txBody>
          <a:bodyPr vert="horz" lIns="50900" tIns="25004" rIns="50900" bIns="25004" rtlCol="0" anchor="ctr">
            <a:normAutofit/>
          </a:bodyPr>
          <a:lstStyle/>
          <a:p>
            <a:pPr eaLnBrk="1" hangingPunct="1"/>
            <a:r>
              <a:rPr lang="da-DK" sz="1800" dirty="0"/>
              <a:t>  Indberetning - køb</a:t>
            </a:r>
          </a:p>
        </p:txBody>
      </p:sp>
      <p:sp>
        <p:nvSpPr>
          <p:cNvPr id="96259" name="Rectangle 3"/>
          <p:cNvSpPr>
            <a:spLocks noGrp="1" noChangeArrowheads="1"/>
          </p:cNvSpPr>
          <p:nvPr>
            <p:ph type="body" idx="1"/>
          </p:nvPr>
        </p:nvSpPr>
        <p:spPr>
          <a:xfrm>
            <a:off x="1401367" y="2195020"/>
            <a:ext cx="6627017" cy="3610244"/>
          </a:xfrm>
        </p:spPr>
        <p:txBody>
          <a:bodyPr vert="horz" lIns="50900" tIns="25004" rIns="50900" bIns="25004" rtlCol="0">
            <a:normAutofit/>
          </a:bodyPr>
          <a:lstStyle/>
          <a:p>
            <a:pPr lvl="3"/>
            <a:endParaRPr lang="da-DK" sz="1200" dirty="0"/>
          </a:p>
          <a:p>
            <a:pPr lvl="3"/>
            <a:r>
              <a:rPr lang="da-DK" sz="1200" dirty="0"/>
              <a:t>Varekøb – EU-leverandør</a:t>
            </a:r>
          </a:p>
          <a:p>
            <a:pPr lvl="4"/>
            <a:r>
              <a:rPr lang="da-DK" sz="1050" dirty="0"/>
              <a:t>Moms af varekøb i udlandet</a:t>
            </a:r>
          </a:p>
          <a:p>
            <a:pPr lvl="4"/>
            <a:r>
              <a:rPr lang="da-DK" sz="1050" dirty="0"/>
              <a:t>Rubrik A</a:t>
            </a:r>
          </a:p>
          <a:p>
            <a:pPr lvl="3"/>
            <a:r>
              <a:rPr lang="da-DK" sz="1050" dirty="0"/>
              <a:t>Varekøb – EU-leverandør, trekanthandel</a:t>
            </a:r>
          </a:p>
          <a:p>
            <a:pPr lvl="4"/>
            <a:r>
              <a:rPr lang="da-DK" sz="1050" dirty="0"/>
              <a:t>Ingen indberetning af købet</a:t>
            </a:r>
          </a:p>
          <a:p>
            <a:pPr lvl="3"/>
            <a:r>
              <a:rPr lang="da-DK" sz="1200" dirty="0"/>
              <a:t>Varekøb – leverandør i tredjeland</a:t>
            </a:r>
          </a:p>
          <a:p>
            <a:pPr lvl="4"/>
            <a:r>
              <a:rPr lang="da-DK" sz="1050" dirty="0"/>
              <a:t>Moms af varekøb i udlandet (fra importspecifikationen)</a:t>
            </a:r>
          </a:p>
          <a:p>
            <a:pPr lvl="4"/>
            <a:r>
              <a:rPr lang="da-DK" sz="1050" dirty="0"/>
              <a:t>Ingen rubrikangivelse</a:t>
            </a:r>
          </a:p>
          <a:p>
            <a:pPr lvl="3"/>
            <a:r>
              <a:rPr lang="da-DK" sz="1200" dirty="0"/>
              <a:t>Ydelseskøb – EU-leverandør</a:t>
            </a:r>
          </a:p>
          <a:p>
            <a:pPr lvl="4"/>
            <a:r>
              <a:rPr lang="da-DK" sz="1050" dirty="0"/>
              <a:t>Moms af køb af ydelser i udlandet</a:t>
            </a:r>
          </a:p>
          <a:p>
            <a:pPr lvl="4"/>
            <a:r>
              <a:rPr lang="da-DK" sz="1050" dirty="0"/>
              <a:t>Rubrik A</a:t>
            </a:r>
          </a:p>
          <a:p>
            <a:pPr lvl="3"/>
            <a:r>
              <a:rPr lang="da-DK" sz="1200" dirty="0"/>
              <a:t>Ydelseskøb – leverandør i tredjeland</a:t>
            </a:r>
          </a:p>
          <a:p>
            <a:pPr lvl="4"/>
            <a:r>
              <a:rPr lang="da-DK" sz="1050" dirty="0"/>
              <a:t>Moms af køb af ydelser i udlandet</a:t>
            </a:r>
          </a:p>
          <a:p>
            <a:pPr lvl="4"/>
            <a:r>
              <a:rPr lang="da-DK" sz="1050" dirty="0"/>
              <a:t>Ingen rubrik angivelse</a:t>
            </a:r>
          </a:p>
        </p:txBody>
      </p:sp>
      <p:sp>
        <p:nvSpPr>
          <p:cNvPr id="2" name="Rektangel 1"/>
          <p:cNvSpPr/>
          <p:nvPr/>
        </p:nvSpPr>
        <p:spPr>
          <a:xfrm>
            <a:off x="6232685" y="5089688"/>
            <a:ext cx="264816" cy="187615"/>
          </a:xfrm>
          <a:prstGeom prst="rect">
            <a:avLst/>
          </a:prstGeom>
        </p:spPr>
        <p:txBody>
          <a:bodyPr wrap="none">
            <a:spAutoFit/>
          </a:bodyPr>
          <a:lstStyle/>
          <a:p>
            <a:fld id="{9FC234AB-0A0B-4D64-9F85-C47799E17C07}" type="slidenum">
              <a:rPr lang="da-DK" sz="619">
                <a:solidFill>
                  <a:srgbClr val="000000"/>
                </a:solidFill>
              </a:rPr>
              <a:pPr/>
              <a:t>33</a:t>
            </a:fld>
            <a:endParaRPr lang="da-DK" sz="619"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1548001" y="1581188"/>
            <a:ext cx="5795775" cy="324000"/>
          </a:xfrm>
          <a:prstGeom prst="rect">
            <a:avLst/>
          </a:prstGeom>
        </p:spPr>
        <p:txBody>
          <a:bodyPr vert="horz" lIns="68580" tIns="34290" rIns="68580" bIns="3429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100" dirty="0"/>
              <a:t>Indberetning</a:t>
            </a:r>
            <a:endParaRPr lang="da-DK" sz="2025" dirty="0"/>
          </a:p>
        </p:txBody>
      </p:sp>
    </p:spTree>
    <p:extLst>
      <p:ext uri="{BB962C8B-B14F-4D97-AF65-F5344CB8AC3E}">
        <p14:creationId xmlns:p14="http://schemas.microsoft.com/office/powerpoint/2010/main" val="980440704"/>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20688"/>
            <a:ext cx="8229600" cy="796950"/>
          </a:xfrm>
        </p:spPr>
        <p:txBody>
          <a:bodyPr>
            <a:noAutofit/>
          </a:bodyPr>
          <a:lstStyle/>
          <a:p>
            <a:r>
              <a:rPr lang="da-DK" sz="3200" dirty="0"/>
              <a:t>Registreringsforhold</a:t>
            </a:r>
          </a:p>
        </p:txBody>
      </p:sp>
      <p:sp>
        <p:nvSpPr>
          <p:cNvPr id="3" name="Pladsholder til indhold 2"/>
          <p:cNvSpPr>
            <a:spLocks noGrp="1"/>
          </p:cNvSpPr>
          <p:nvPr>
            <p:ph idx="1"/>
          </p:nvPr>
        </p:nvSpPr>
        <p:spPr/>
        <p:txBody>
          <a:bodyPr>
            <a:normAutofit lnSpcReduction="10000"/>
          </a:bodyPr>
          <a:lstStyle/>
          <a:p>
            <a:r>
              <a:rPr lang="da-DK" sz="2800" dirty="0" err="1"/>
              <a:t>Sektorisk</a:t>
            </a:r>
            <a:r>
              <a:rPr lang="da-DK" sz="2800" dirty="0"/>
              <a:t> opdeling (momslovens § 38, stk. 4)</a:t>
            </a:r>
          </a:p>
          <a:p>
            <a:endParaRPr lang="da-DK" b="1" dirty="0"/>
          </a:p>
          <a:p>
            <a:pPr lvl="2"/>
            <a:r>
              <a:rPr lang="da-DK" dirty="0"/>
              <a:t>Momsmæssig adskillelse af en virksomhed i to eller flere selvstændige sektorer</a:t>
            </a:r>
          </a:p>
          <a:p>
            <a:pPr lvl="2"/>
            <a:r>
              <a:rPr lang="da-DK" dirty="0"/>
              <a:t>Pålæg fra SKAT eller efter anmodning fra virksomhed – i begge tilfælde kun med fremadrettet virkning</a:t>
            </a:r>
          </a:p>
          <a:p>
            <a:pPr lvl="2"/>
            <a:endParaRPr lang="da-DK" b="1" dirty="0"/>
          </a:p>
          <a:p>
            <a:pPr lvl="2"/>
            <a:r>
              <a:rPr lang="da-DK" dirty="0"/>
              <a:t>Relevant:</a:t>
            </a:r>
          </a:p>
          <a:p>
            <a:pPr lvl="3"/>
            <a:r>
              <a:rPr lang="da-DK" dirty="0"/>
              <a:t>Busselskaber med turist- og rutekørsel</a:t>
            </a:r>
          </a:p>
          <a:p>
            <a:pPr lvl="3"/>
            <a:r>
              <a:rPr lang="da-DK" dirty="0"/>
              <a:t>Ejendomsselskaber</a:t>
            </a:r>
          </a:p>
          <a:p>
            <a:pPr lvl="3"/>
            <a:r>
              <a:rPr lang="da-DK" dirty="0"/>
              <a:t>Ridehal og boligudlejning</a:t>
            </a:r>
          </a:p>
          <a:p>
            <a:pPr lvl="3"/>
            <a:endParaRPr lang="da-DK" b="1" dirty="0"/>
          </a:p>
        </p:txBody>
      </p:sp>
      <p:sp>
        <p:nvSpPr>
          <p:cNvPr id="4" name="Pladsholder til diasnummer 3"/>
          <p:cNvSpPr>
            <a:spLocks noGrp="1"/>
          </p:cNvSpPr>
          <p:nvPr>
            <p:ph type="sldNum" sz="quarter" idx="4294967295"/>
          </p:nvPr>
        </p:nvSpPr>
        <p:spPr>
          <a:xfrm>
            <a:off x="3124200" y="6356352"/>
            <a:ext cx="2895600" cy="365125"/>
          </a:xfrm>
          <a:prstGeom prst="rect">
            <a:avLst/>
          </a:prstGeom>
        </p:spPr>
        <p:txBody>
          <a:bodyPr/>
          <a:lstStyle/>
          <a:p>
            <a:pPr>
              <a:defRPr/>
            </a:pPr>
            <a:fld id="{B6D82B95-12A0-4882-8101-796C801D03F9}" type="slidenum">
              <a:rPr lang="en-GB" smtClean="0"/>
              <a:pPr>
                <a:defRPr/>
              </a:pPr>
              <a:t>34</a:t>
            </a:fld>
            <a:endParaRPr lang="en-GB" dirty="0"/>
          </a:p>
        </p:txBody>
      </p:sp>
    </p:spTree>
    <p:extLst>
      <p:ext uri="{BB962C8B-B14F-4D97-AF65-F5344CB8AC3E}">
        <p14:creationId xmlns:p14="http://schemas.microsoft.com/office/powerpoint/2010/main" val="2609874212"/>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20688"/>
            <a:ext cx="8229600" cy="796950"/>
          </a:xfrm>
        </p:spPr>
        <p:txBody>
          <a:bodyPr>
            <a:noAutofit/>
          </a:bodyPr>
          <a:lstStyle/>
          <a:p>
            <a:r>
              <a:rPr lang="da-DK" sz="3200" dirty="0"/>
              <a:t>Registreringsforhold</a:t>
            </a:r>
          </a:p>
        </p:txBody>
      </p:sp>
      <p:sp>
        <p:nvSpPr>
          <p:cNvPr id="3" name="Pladsholder til indhold 2"/>
          <p:cNvSpPr>
            <a:spLocks noGrp="1"/>
          </p:cNvSpPr>
          <p:nvPr>
            <p:ph idx="1"/>
          </p:nvPr>
        </p:nvSpPr>
        <p:spPr/>
        <p:txBody>
          <a:bodyPr>
            <a:normAutofit/>
          </a:bodyPr>
          <a:lstStyle/>
          <a:p>
            <a:r>
              <a:rPr lang="da-DK" sz="2800" dirty="0"/>
              <a:t>Blandet ejendom</a:t>
            </a:r>
          </a:p>
          <a:p>
            <a:pPr lvl="1"/>
            <a:r>
              <a:rPr lang="da-DK" sz="2400" dirty="0"/>
              <a:t>Momspligtig udlejning 			500</a:t>
            </a:r>
          </a:p>
          <a:p>
            <a:pPr lvl="1"/>
            <a:r>
              <a:rPr lang="da-DK" sz="2400" dirty="0"/>
              <a:t>Momsfri udlejning			800</a:t>
            </a:r>
          </a:p>
          <a:p>
            <a:pPr lvl="1"/>
            <a:endParaRPr lang="da-DK" sz="2400" dirty="0"/>
          </a:p>
          <a:p>
            <a:r>
              <a:rPr lang="da-DK" sz="2800" dirty="0"/>
              <a:t>Boligejendom</a:t>
            </a:r>
          </a:p>
          <a:p>
            <a:pPr lvl="1"/>
            <a:r>
              <a:rPr lang="da-DK" sz="2400" dirty="0"/>
              <a:t>Momsfri udlejning			1.100</a:t>
            </a:r>
          </a:p>
          <a:p>
            <a:pPr lvl="1"/>
            <a:endParaRPr lang="da-DK" sz="2400" dirty="0"/>
          </a:p>
          <a:p>
            <a:pPr lvl="1"/>
            <a:r>
              <a:rPr lang="da-DK" sz="2400" dirty="0"/>
              <a:t>Omsætningsfordeling uden </a:t>
            </a:r>
            <a:r>
              <a:rPr lang="da-DK" sz="2400" dirty="0" err="1"/>
              <a:t>sektorisk</a:t>
            </a:r>
            <a:r>
              <a:rPr lang="da-DK" sz="2400" dirty="0"/>
              <a:t> opdeling: 	21%</a:t>
            </a:r>
          </a:p>
          <a:p>
            <a:pPr lvl="1"/>
            <a:r>
              <a:rPr lang="da-DK" sz="2400" dirty="0"/>
              <a:t>Omsætningsfordeling med </a:t>
            </a:r>
            <a:r>
              <a:rPr lang="da-DK" sz="2400" dirty="0" err="1"/>
              <a:t>sektorisk</a:t>
            </a:r>
            <a:r>
              <a:rPr lang="da-DK" sz="2400" dirty="0"/>
              <a:t> opdeling:	39%</a:t>
            </a:r>
          </a:p>
          <a:p>
            <a:endParaRPr lang="da-DK" b="1" dirty="0"/>
          </a:p>
          <a:p>
            <a:pPr lvl="3"/>
            <a:endParaRPr lang="da-DK" b="1" dirty="0"/>
          </a:p>
        </p:txBody>
      </p:sp>
      <p:sp>
        <p:nvSpPr>
          <p:cNvPr id="4" name="Pladsholder til diasnummer 3"/>
          <p:cNvSpPr>
            <a:spLocks noGrp="1"/>
          </p:cNvSpPr>
          <p:nvPr>
            <p:ph type="sldNum" sz="quarter" idx="4294967295"/>
          </p:nvPr>
        </p:nvSpPr>
        <p:spPr>
          <a:xfrm>
            <a:off x="3124200" y="6356352"/>
            <a:ext cx="2895600" cy="365125"/>
          </a:xfrm>
          <a:prstGeom prst="rect">
            <a:avLst/>
          </a:prstGeom>
        </p:spPr>
        <p:txBody>
          <a:bodyPr/>
          <a:lstStyle/>
          <a:p>
            <a:pPr>
              <a:defRPr/>
            </a:pPr>
            <a:fld id="{B6D82B95-12A0-4882-8101-796C801D03F9}" type="slidenum">
              <a:rPr lang="en-GB" smtClean="0"/>
              <a:pPr>
                <a:defRPr/>
              </a:pPr>
              <a:t>35</a:t>
            </a:fld>
            <a:endParaRPr lang="en-GB" dirty="0"/>
          </a:p>
        </p:txBody>
      </p:sp>
    </p:spTree>
    <p:extLst>
      <p:ext uri="{BB962C8B-B14F-4D97-AF65-F5344CB8AC3E}">
        <p14:creationId xmlns:p14="http://schemas.microsoft.com/office/powerpoint/2010/main" val="4279117675"/>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idx="4294967295"/>
          </p:nvPr>
        </p:nvSpPr>
        <p:spPr>
          <a:xfrm>
            <a:off x="773724" y="903181"/>
            <a:ext cx="6417588" cy="669177"/>
          </a:xfrm>
        </p:spPr>
        <p:txBody>
          <a:bodyPr>
            <a:normAutofit/>
          </a:bodyPr>
          <a:lstStyle/>
          <a:p>
            <a:pPr eaLnBrk="1" hangingPunct="1"/>
            <a:r>
              <a:rPr lang="da-DK" sz="2585" dirty="0"/>
              <a:t>Fradragsret/købsmoms</a:t>
            </a:r>
          </a:p>
        </p:txBody>
      </p:sp>
      <p:sp>
        <p:nvSpPr>
          <p:cNvPr id="62467" name="Rectangle 3"/>
          <p:cNvSpPr>
            <a:spLocks noGrp="1" noChangeArrowheads="1"/>
          </p:cNvSpPr>
          <p:nvPr>
            <p:ph type="body" idx="4294967295"/>
          </p:nvPr>
        </p:nvSpPr>
        <p:spPr>
          <a:xfrm>
            <a:off x="1195754" y="1767255"/>
            <a:ext cx="7244862" cy="4387362"/>
          </a:xfrm>
        </p:spPr>
        <p:txBody>
          <a:bodyPr>
            <a:normAutofit fontScale="92500" lnSpcReduction="20000"/>
          </a:bodyPr>
          <a:lstStyle/>
          <a:p>
            <a:endParaRPr lang="da-DK" sz="2215" dirty="0"/>
          </a:p>
          <a:p>
            <a:r>
              <a:rPr lang="da-DK" sz="2215" dirty="0"/>
              <a:t>For virksomheder med udelukkende momspligtige aktiviteter, kan momsen fradrages fuldt ud, hvis:</a:t>
            </a:r>
          </a:p>
          <a:p>
            <a:endParaRPr lang="da-DK" sz="2215" dirty="0"/>
          </a:p>
          <a:p>
            <a:pPr lvl="1"/>
            <a:r>
              <a:rPr lang="da-DK" sz="1846" dirty="0"/>
              <a:t>Fradraget kan dokumenteres ved faktura eller kassebon, der opfylder fakturakravene </a:t>
            </a:r>
          </a:p>
          <a:p>
            <a:pPr lvl="1"/>
            <a:r>
              <a:rPr lang="da-DK" sz="1846" dirty="0"/>
              <a:t>Afregningsbilag kan også være fornøden dokumentation, men forudsætter at køber har kontrolleret sælgers momsnummer</a:t>
            </a:r>
          </a:p>
          <a:p>
            <a:pPr lvl="1"/>
            <a:r>
              <a:rPr lang="da-DK" sz="1846" dirty="0"/>
              <a:t>Omkostningen vedrører den momspligtige virksomhed</a:t>
            </a:r>
          </a:p>
          <a:p>
            <a:pPr lvl="1"/>
            <a:r>
              <a:rPr lang="da-DK" sz="1846" dirty="0"/>
              <a:t>Momsen er korrekt faktureret</a:t>
            </a:r>
          </a:p>
          <a:p>
            <a:pPr lvl="2"/>
            <a:r>
              <a:rPr lang="da-DK" sz="1477" dirty="0"/>
              <a:t>Udenlandske virksomheder, der udfører opgaver i Danmark</a:t>
            </a:r>
          </a:p>
          <a:p>
            <a:pPr lvl="2"/>
            <a:r>
              <a:rPr lang="da-DK" sz="1477" dirty="0"/>
              <a:t>Underleverandører på projekter i udlandet </a:t>
            </a:r>
          </a:p>
          <a:p>
            <a:pPr lvl="2"/>
            <a:r>
              <a:rPr lang="da-DK" sz="1477" dirty="0"/>
              <a:t>Særlige områder, fx leverancer til fly og skibe</a:t>
            </a:r>
          </a:p>
          <a:p>
            <a:pPr lvl="2"/>
            <a:r>
              <a:rPr lang="da-DK" sz="1477" dirty="0"/>
              <a:t>Lønmodtager eller selvstændig</a:t>
            </a:r>
          </a:p>
          <a:p>
            <a:pPr lvl="2"/>
            <a:r>
              <a:rPr lang="da-DK" sz="1477" dirty="0"/>
              <a:t>Mangelfuld faktura – konkrete sager</a:t>
            </a:r>
          </a:p>
          <a:p>
            <a:pPr lvl="1"/>
            <a:r>
              <a:rPr lang="da-DK" sz="1846" dirty="0"/>
              <a:t>Der ikke gælder en fradragsbegrænsning</a:t>
            </a:r>
          </a:p>
          <a:p>
            <a:pPr lvl="2"/>
            <a:r>
              <a:rPr lang="da-DK" sz="1477" dirty="0"/>
              <a:t>Momslovens § 42 </a:t>
            </a:r>
          </a:p>
        </p:txBody>
      </p:sp>
    </p:spTree>
    <p:extLst>
      <p:ext uri="{BB962C8B-B14F-4D97-AF65-F5344CB8AC3E}">
        <p14:creationId xmlns:p14="http://schemas.microsoft.com/office/powerpoint/2010/main" val="549437144"/>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3F72A-FFC0-844A-5FAF-1A8E8B7C0F79}"/>
            </a:ext>
          </a:extLst>
        </p:cNvPr>
        <p:cNvGrpSpPr/>
        <p:nvPr/>
      </p:nvGrpSpPr>
      <p:grpSpPr>
        <a:xfrm>
          <a:off x="0" y="0"/>
          <a:ext cx="0" cy="0"/>
          <a:chOff x="0" y="0"/>
          <a:chExt cx="0" cy="0"/>
        </a:xfrm>
      </p:grpSpPr>
      <p:sp>
        <p:nvSpPr>
          <p:cNvPr id="62466" name="Rectangle 2">
            <a:extLst>
              <a:ext uri="{FF2B5EF4-FFF2-40B4-BE49-F238E27FC236}">
                <a16:creationId xmlns:a16="http://schemas.microsoft.com/office/drawing/2014/main" id="{2E25EF41-64DB-ACF8-C0D5-A43F97F80090}"/>
              </a:ext>
            </a:extLst>
          </p:cNvPr>
          <p:cNvSpPr>
            <a:spLocks noGrp="1" noChangeArrowheads="1"/>
          </p:cNvSpPr>
          <p:nvPr>
            <p:ph type="title" idx="4294967295"/>
          </p:nvPr>
        </p:nvSpPr>
        <p:spPr>
          <a:xfrm>
            <a:off x="773724" y="903181"/>
            <a:ext cx="6417588" cy="669177"/>
          </a:xfrm>
        </p:spPr>
        <p:txBody>
          <a:bodyPr>
            <a:normAutofit/>
          </a:bodyPr>
          <a:lstStyle/>
          <a:p>
            <a:pPr eaLnBrk="1" hangingPunct="1"/>
            <a:r>
              <a:rPr lang="da-DK" sz="2585" dirty="0"/>
              <a:t>Fradragsret/købsmoms</a:t>
            </a:r>
          </a:p>
        </p:txBody>
      </p:sp>
      <p:sp>
        <p:nvSpPr>
          <p:cNvPr id="62467" name="Rectangle 3">
            <a:extLst>
              <a:ext uri="{FF2B5EF4-FFF2-40B4-BE49-F238E27FC236}">
                <a16:creationId xmlns:a16="http://schemas.microsoft.com/office/drawing/2014/main" id="{4D1FF298-6B0A-0A93-EEE6-9E1025C7925C}"/>
              </a:ext>
            </a:extLst>
          </p:cNvPr>
          <p:cNvSpPr>
            <a:spLocks noGrp="1" noChangeArrowheads="1"/>
          </p:cNvSpPr>
          <p:nvPr>
            <p:ph type="body" idx="4294967295"/>
          </p:nvPr>
        </p:nvSpPr>
        <p:spPr>
          <a:xfrm>
            <a:off x="1195754" y="1767255"/>
            <a:ext cx="7244862" cy="4387362"/>
          </a:xfrm>
        </p:spPr>
        <p:txBody>
          <a:bodyPr>
            <a:normAutofit/>
          </a:bodyPr>
          <a:lstStyle/>
          <a:p>
            <a:endParaRPr lang="da-DK" sz="2215" dirty="0"/>
          </a:p>
          <a:p>
            <a:r>
              <a:rPr lang="da-DK" sz="2215" dirty="0"/>
              <a:t>Kædesvig ved brug af underleverandører:</a:t>
            </a:r>
          </a:p>
          <a:p>
            <a:endParaRPr lang="da-DK" sz="2215" dirty="0"/>
          </a:p>
          <a:p>
            <a:pPr lvl="1"/>
            <a:r>
              <a:rPr lang="da-DK" sz="1400" dirty="0"/>
              <a:t>Skifter leverandøren ofte </a:t>
            </a:r>
            <a:r>
              <a:rPr lang="da-DK" sz="1400" dirty="0" err="1"/>
              <a:t>kontonr</a:t>
            </a:r>
            <a:r>
              <a:rPr lang="da-DK" sz="1400" dirty="0"/>
              <a:t>., navn mv.</a:t>
            </a:r>
          </a:p>
          <a:p>
            <a:pPr lvl="1"/>
            <a:r>
              <a:rPr lang="da-DK" sz="1400" dirty="0"/>
              <a:t>Er prisen væsentligt lavere end konkurrenternes</a:t>
            </a:r>
          </a:p>
          <a:p>
            <a:pPr lvl="1"/>
            <a:r>
              <a:rPr lang="da-DK" sz="1400" dirty="0"/>
              <a:t>Lever faktura op til lovkrav, herunder om den er betalt digitalt</a:t>
            </a:r>
          </a:p>
          <a:p>
            <a:pPr lvl="1"/>
            <a:r>
              <a:rPr lang="da-DK" sz="1400" dirty="0"/>
              <a:t>Er leverandøren momsregistreret</a:t>
            </a:r>
          </a:p>
          <a:p>
            <a:pPr lvl="1"/>
            <a:r>
              <a:rPr lang="da-DK" sz="1400" dirty="0"/>
              <a:t>Er leverandøren registreret som arbejdsgiver</a:t>
            </a:r>
          </a:p>
          <a:p>
            <a:pPr lvl="1"/>
            <a:r>
              <a:rPr lang="da-DK" sz="1400" dirty="0"/>
              <a:t>Identifikation på leverandør og ansatte</a:t>
            </a:r>
          </a:p>
          <a:p>
            <a:pPr lvl="1"/>
            <a:r>
              <a:rPr lang="da-DK" sz="1400" dirty="0"/>
              <a:t>Særligt obs på udenlandske leverandører</a:t>
            </a:r>
          </a:p>
          <a:p>
            <a:pPr lvl="1"/>
            <a:endParaRPr lang="da-DK" sz="1400" dirty="0"/>
          </a:p>
          <a:p>
            <a:pPr marL="457200" lvl="1" indent="0">
              <a:buNone/>
            </a:pPr>
            <a:endParaRPr lang="da-DK" sz="1400" dirty="0"/>
          </a:p>
        </p:txBody>
      </p:sp>
    </p:spTree>
    <p:extLst>
      <p:ext uri="{BB962C8B-B14F-4D97-AF65-F5344CB8AC3E}">
        <p14:creationId xmlns:p14="http://schemas.microsoft.com/office/powerpoint/2010/main" val="1133597546"/>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2C8B5-75B5-4F62-0778-B09DC6E3EC45}"/>
            </a:ext>
          </a:extLst>
        </p:cNvPr>
        <p:cNvGrpSpPr/>
        <p:nvPr/>
      </p:nvGrpSpPr>
      <p:grpSpPr>
        <a:xfrm>
          <a:off x="0" y="0"/>
          <a:ext cx="0" cy="0"/>
          <a:chOff x="0" y="0"/>
          <a:chExt cx="0" cy="0"/>
        </a:xfrm>
      </p:grpSpPr>
      <p:sp>
        <p:nvSpPr>
          <p:cNvPr id="62466" name="Rectangle 2">
            <a:extLst>
              <a:ext uri="{FF2B5EF4-FFF2-40B4-BE49-F238E27FC236}">
                <a16:creationId xmlns:a16="http://schemas.microsoft.com/office/drawing/2014/main" id="{16457DC8-DC02-9F0B-0E25-4067690AE758}"/>
              </a:ext>
            </a:extLst>
          </p:cNvPr>
          <p:cNvSpPr>
            <a:spLocks noGrp="1" noChangeArrowheads="1"/>
          </p:cNvSpPr>
          <p:nvPr>
            <p:ph type="title" idx="4294967295"/>
          </p:nvPr>
        </p:nvSpPr>
        <p:spPr>
          <a:xfrm>
            <a:off x="773724" y="903181"/>
            <a:ext cx="6417588" cy="669177"/>
          </a:xfrm>
        </p:spPr>
        <p:txBody>
          <a:bodyPr>
            <a:normAutofit/>
          </a:bodyPr>
          <a:lstStyle/>
          <a:p>
            <a:pPr eaLnBrk="1" hangingPunct="1"/>
            <a:r>
              <a:rPr lang="da-DK" sz="2585" dirty="0"/>
              <a:t>Tab på debitorer</a:t>
            </a:r>
          </a:p>
        </p:txBody>
      </p:sp>
      <p:sp>
        <p:nvSpPr>
          <p:cNvPr id="62467" name="Rectangle 3">
            <a:extLst>
              <a:ext uri="{FF2B5EF4-FFF2-40B4-BE49-F238E27FC236}">
                <a16:creationId xmlns:a16="http://schemas.microsoft.com/office/drawing/2014/main" id="{807FF43E-64BF-9D49-6531-1A21C9A0D15F}"/>
              </a:ext>
            </a:extLst>
          </p:cNvPr>
          <p:cNvSpPr>
            <a:spLocks noGrp="1" noChangeArrowheads="1"/>
          </p:cNvSpPr>
          <p:nvPr>
            <p:ph type="body" idx="4294967295"/>
          </p:nvPr>
        </p:nvSpPr>
        <p:spPr>
          <a:xfrm>
            <a:off x="1195754" y="1767255"/>
            <a:ext cx="7244862" cy="4387362"/>
          </a:xfrm>
        </p:spPr>
        <p:txBody>
          <a:bodyPr>
            <a:normAutofit/>
          </a:bodyPr>
          <a:lstStyle/>
          <a:p>
            <a:endParaRPr lang="da-DK" sz="2215" dirty="0"/>
          </a:p>
          <a:p>
            <a:r>
              <a:rPr lang="da-DK" sz="2215" dirty="0"/>
              <a:t>Virksomheder kan tilbageføre moms vedrørende tab på debitorer, når tabet er endeligt konstateret:</a:t>
            </a:r>
          </a:p>
          <a:p>
            <a:pPr lvl="1"/>
            <a:r>
              <a:rPr lang="da-DK" sz="1815" dirty="0"/>
              <a:t>Konkurs/tvangsakkord</a:t>
            </a:r>
          </a:p>
          <a:p>
            <a:pPr lvl="1"/>
            <a:r>
              <a:rPr lang="da-DK" sz="1815" dirty="0"/>
              <a:t>Frivillig akkord</a:t>
            </a:r>
          </a:p>
          <a:p>
            <a:pPr lvl="1"/>
            <a:r>
              <a:rPr lang="da-DK" sz="1815" dirty="0"/>
              <a:t>Konkret vurdering af debitor</a:t>
            </a:r>
          </a:p>
          <a:p>
            <a:pPr lvl="1"/>
            <a:r>
              <a:rPr lang="da-DK" sz="1815" dirty="0"/>
              <a:t>Mindre fordringer</a:t>
            </a:r>
          </a:p>
          <a:p>
            <a:pPr lvl="1"/>
            <a:endParaRPr lang="da-DK" sz="1815" dirty="0"/>
          </a:p>
          <a:p>
            <a:r>
              <a:rPr lang="da-DK" sz="2215" dirty="0"/>
              <a:t>Singulære akkorder og andre aftaler vil ikke føre til at kreditor kan tilbageføre moms.</a:t>
            </a:r>
          </a:p>
          <a:p>
            <a:r>
              <a:rPr lang="da-DK" sz="2215" dirty="0"/>
              <a:t>Momsen tilbageføres som negativ salgsmoms.</a:t>
            </a:r>
          </a:p>
        </p:txBody>
      </p:sp>
    </p:spTree>
    <p:extLst>
      <p:ext uri="{BB962C8B-B14F-4D97-AF65-F5344CB8AC3E}">
        <p14:creationId xmlns:p14="http://schemas.microsoft.com/office/powerpoint/2010/main" val="3547863273"/>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p:txBody>
          <a:bodyPr vert="horz" lIns="67866" tIns="33338" rIns="67866" bIns="33338" rtlCol="0">
            <a:normAutofit/>
          </a:bodyPr>
          <a:lstStyle/>
          <a:p>
            <a:pPr lvl="1">
              <a:tabLst>
                <a:tab pos="853679" algn="l"/>
              </a:tabLst>
            </a:pPr>
            <a:endParaRPr lang="da-DK" sz="1350" dirty="0"/>
          </a:p>
          <a:p>
            <a:pPr lvl="1">
              <a:tabLst>
                <a:tab pos="853679" algn="l"/>
              </a:tabLst>
            </a:pPr>
            <a:r>
              <a:rPr lang="da-DK" sz="1350" dirty="0"/>
              <a:t>Sundhed</a:t>
            </a:r>
          </a:p>
          <a:p>
            <a:pPr lvl="1">
              <a:tabLst>
                <a:tab pos="853679" algn="l"/>
              </a:tabLst>
            </a:pPr>
            <a:r>
              <a:rPr lang="da-DK" sz="1350" dirty="0"/>
              <a:t>Social forsorg</a:t>
            </a:r>
          </a:p>
          <a:p>
            <a:pPr lvl="1">
              <a:tabLst>
                <a:tab pos="853679" algn="l"/>
              </a:tabLst>
            </a:pPr>
            <a:r>
              <a:rPr lang="da-DK" sz="1350" dirty="0"/>
              <a:t>Uddannelse</a:t>
            </a:r>
          </a:p>
          <a:p>
            <a:pPr lvl="1">
              <a:tabLst>
                <a:tab pos="853679" algn="l"/>
              </a:tabLst>
            </a:pPr>
            <a:r>
              <a:rPr lang="da-DK" sz="1350" dirty="0"/>
              <a:t>Visse foreningers kontingent</a:t>
            </a:r>
          </a:p>
          <a:p>
            <a:pPr lvl="1">
              <a:tabLst>
                <a:tab pos="853679" algn="l"/>
              </a:tabLst>
            </a:pPr>
            <a:r>
              <a:rPr lang="da-DK" sz="1350" dirty="0"/>
              <a:t>Amatøridræt</a:t>
            </a:r>
          </a:p>
          <a:p>
            <a:pPr lvl="1">
              <a:tabLst>
                <a:tab pos="853679" algn="l"/>
              </a:tabLst>
            </a:pPr>
            <a:r>
              <a:rPr lang="da-DK" sz="1350" dirty="0"/>
              <a:t>Kultur</a:t>
            </a:r>
          </a:p>
          <a:p>
            <a:pPr lvl="1">
              <a:tabLst>
                <a:tab pos="853679" algn="l"/>
              </a:tabLst>
            </a:pPr>
            <a:r>
              <a:rPr lang="da-DK" sz="1350" dirty="0"/>
              <a:t>Kunstnere, forfattere m.fl.</a:t>
            </a:r>
          </a:p>
          <a:p>
            <a:pPr lvl="1">
              <a:tabLst>
                <a:tab pos="853679" algn="l"/>
              </a:tabLst>
            </a:pPr>
            <a:r>
              <a:rPr lang="da-DK" sz="1350" dirty="0"/>
              <a:t>Fast ejendom (hovedregel)</a:t>
            </a:r>
          </a:p>
          <a:p>
            <a:pPr lvl="1">
              <a:tabLst>
                <a:tab pos="853679" algn="l"/>
              </a:tabLst>
            </a:pPr>
            <a:r>
              <a:rPr lang="da-DK" sz="1350" dirty="0"/>
              <a:t>Forsikring</a:t>
            </a:r>
          </a:p>
          <a:p>
            <a:pPr lvl="1">
              <a:tabLst>
                <a:tab pos="853679" algn="l"/>
              </a:tabLst>
            </a:pPr>
            <a:r>
              <a:rPr lang="da-DK" sz="1350" dirty="0"/>
              <a:t>Finansielle aktiviteter, herunder </a:t>
            </a:r>
            <a:br>
              <a:rPr lang="da-DK" sz="1350" dirty="0"/>
            </a:br>
            <a:r>
              <a:rPr lang="da-DK" sz="1350" dirty="0"/>
              <a:t>mellemhandlere</a:t>
            </a:r>
          </a:p>
          <a:p>
            <a:pPr lvl="1">
              <a:tabLst>
                <a:tab pos="853679" algn="l"/>
              </a:tabLst>
            </a:pPr>
            <a:r>
              <a:rPr lang="da-DK" sz="1350" dirty="0"/>
              <a:t>Lotterier m.v.</a:t>
            </a:r>
          </a:p>
        </p:txBody>
      </p:sp>
      <p:sp>
        <p:nvSpPr>
          <p:cNvPr id="9218" name="Rectangle 2"/>
          <p:cNvSpPr>
            <a:spLocks noGrp="1" noChangeArrowheads="1"/>
          </p:cNvSpPr>
          <p:nvPr>
            <p:ph type="title"/>
          </p:nvPr>
        </p:nvSpPr>
        <p:spPr>
          <a:xfrm>
            <a:off x="323528" y="457200"/>
            <a:ext cx="8229600" cy="1143000"/>
          </a:xfrm>
        </p:spPr>
        <p:txBody>
          <a:bodyPr vert="horz" lIns="67866" tIns="33338" rIns="67866" bIns="33338" rtlCol="0" anchor="ctr">
            <a:normAutofit/>
          </a:bodyPr>
          <a:lstStyle/>
          <a:p>
            <a:pPr eaLnBrk="1" hangingPunct="1"/>
            <a:r>
              <a:rPr lang="da-DK" sz="2400" dirty="0"/>
              <a:t>Fritagelser uden fradragsret (§13)</a:t>
            </a:r>
          </a:p>
        </p:txBody>
      </p:sp>
      <p:sp>
        <p:nvSpPr>
          <p:cNvPr id="9220" name="Rectangle 4"/>
          <p:cNvSpPr>
            <a:spLocks noGrp="1" noChangeArrowheads="1"/>
          </p:cNvSpPr>
          <p:nvPr>
            <p:ph sz="half" idx="4294967295"/>
          </p:nvPr>
        </p:nvSpPr>
        <p:spPr>
          <a:xfrm>
            <a:off x="4942115" y="1916832"/>
            <a:ext cx="4201886" cy="2934569"/>
          </a:xfrm>
        </p:spPr>
        <p:txBody>
          <a:bodyPr/>
          <a:lstStyle/>
          <a:p>
            <a:pPr lvl="1" eaLnBrk="1" hangingPunct="1"/>
            <a:r>
              <a:rPr lang="da-DK" sz="1350" dirty="0">
                <a:latin typeface="Calibri" panose="020F0502020204030204" pitchFamily="34" charset="0"/>
                <a:ea typeface="Calibri" panose="020F0502020204030204" pitchFamily="34" charset="0"/>
                <a:cs typeface="Calibri" panose="020F0502020204030204" pitchFamily="34" charset="0"/>
              </a:rPr>
              <a:t>Personbefordring</a:t>
            </a:r>
          </a:p>
          <a:p>
            <a:pPr lvl="1" eaLnBrk="1" hangingPunct="1"/>
            <a:r>
              <a:rPr lang="da-DK" sz="1350" dirty="0">
                <a:latin typeface="Calibri" panose="020F0502020204030204" pitchFamily="34" charset="0"/>
                <a:ea typeface="Calibri" panose="020F0502020204030204" pitchFamily="34" charset="0"/>
                <a:cs typeface="Calibri" panose="020F0502020204030204" pitchFamily="34" charset="0"/>
              </a:rPr>
              <a:t>Bedemænd</a:t>
            </a:r>
          </a:p>
          <a:p>
            <a:pPr lvl="1" eaLnBrk="1" hangingPunct="1"/>
            <a:r>
              <a:rPr lang="da-DK" sz="1350" dirty="0">
                <a:latin typeface="Calibri" panose="020F0502020204030204" pitchFamily="34" charset="0"/>
                <a:ea typeface="Calibri" panose="020F0502020204030204" pitchFamily="34" charset="0"/>
                <a:cs typeface="Calibri" panose="020F0502020204030204" pitchFamily="34" charset="0"/>
              </a:rPr>
              <a:t>Velgørende arrangementer</a:t>
            </a:r>
          </a:p>
          <a:p>
            <a:pPr lvl="1" eaLnBrk="1" hangingPunct="1"/>
            <a:r>
              <a:rPr lang="da-DK" sz="1350" dirty="0">
                <a:latin typeface="Calibri" panose="020F0502020204030204" pitchFamily="34" charset="0"/>
                <a:ea typeface="Calibri" panose="020F0502020204030204" pitchFamily="34" charset="0"/>
                <a:cs typeface="Calibri" panose="020F0502020204030204" pitchFamily="34" charset="0"/>
              </a:rPr>
              <a:t>Genbrugsbutikker</a:t>
            </a:r>
          </a:p>
          <a:p>
            <a:pPr lvl="1" eaLnBrk="1" hangingPunct="1"/>
            <a:r>
              <a:rPr lang="da-DK" sz="1350" dirty="0">
                <a:latin typeface="Calibri" panose="020F0502020204030204" pitchFamily="34" charset="0"/>
                <a:ea typeface="Calibri" panose="020F0502020204030204" pitchFamily="34" charset="0"/>
                <a:cs typeface="Calibri" panose="020F0502020204030204" pitchFamily="34" charset="0"/>
              </a:rPr>
              <a:t>Selvstændige grupper</a:t>
            </a:r>
          </a:p>
          <a:p>
            <a:pPr lvl="1" eaLnBrk="1" hangingPunct="1"/>
            <a:r>
              <a:rPr lang="da-DK" sz="1350" dirty="0">
                <a:latin typeface="Calibri" panose="020F0502020204030204" pitchFamily="34" charset="0"/>
                <a:ea typeface="Calibri" panose="020F0502020204030204" pitchFamily="34" charset="0"/>
                <a:cs typeface="Calibri" panose="020F0502020204030204" pitchFamily="34" charset="0"/>
              </a:rPr>
              <a:t>Investeringsguld</a:t>
            </a:r>
          </a:p>
          <a:p>
            <a:pPr lvl="1" eaLnBrk="1" hangingPunct="1"/>
            <a:r>
              <a:rPr lang="da-DK" sz="1350" dirty="0">
                <a:latin typeface="Calibri" panose="020F0502020204030204" pitchFamily="34" charset="0"/>
                <a:ea typeface="Calibri" panose="020F0502020204030204" pitchFamily="34" charset="0"/>
                <a:cs typeface="Calibri" panose="020F0502020204030204" pitchFamily="34" charset="0"/>
              </a:rPr>
              <a:t>Almennyttige foreninger m.fl</a:t>
            </a:r>
            <a:r>
              <a:rPr lang="da-DK" sz="135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38511652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20688"/>
            <a:ext cx="8229600" cy="796950"/>
          </a:xfrm>
        </p:spPr>
        <p:txBody>
          <a:bodyPr>
            <a:normAutofit/>
          </a:bodyPr>
          <a:lstStyle/>
          <a:p>
            <a:r>
              <a:rPr lang="da-DK" sz="2800" dirty="0"/>
              <a:t>Lovforslag L 79</a:t>
            </a:r>
          </a:p>
        </p:txBody>
      </p:sp>
      <p:sp>
        <p:nvSpPr>
          <p:cNvPr id="3" name="Pladsholder til indhold 2"/>
          <p:cNvSpPr>
            <a:spLocks noGrp="1"/>
          </p:cNvSpPr>
          <p:nvPr>
            <p:ph idx="1"/>
          </p:nvPr>
        </p:nvSpPr>
        <p:spPr/>
        <p:txBody>
          <a:bodyPr>
            <a:normAutofit/>
          </a:bodyPr>
          <a:lstStyle/>
          <a:p>
            <a:pPr marL="360000" lvl="1" indent="-180000">
              <a:buNone/>
            </a:pPr>
            <a:endParaRPr lang="da-DK" sz="1600" dirty="0">
              <a:latin typeface="Arial" pitchFamily="34" charset="0"/>
              <a:cs typeface="Arial" pitchFamily="34" charset="0"/>
            </a:endParaRPr>
          </a:p>
          <a:p>
            <a:pPr marL="760050" lvl="2" indent="-180000"/>
            <a:r>
              <a:rPr lang="da-DK" sz="2000" dirty="0">
                <a:latin typeface="Arial" pitchFamily="34" charset="0"/>
                <a:cs typeface="Arial" pitchFamily="34" charset="0"/>
              </a:rPr>
              <a:t>Vedtaget 19. december 2024 – træder i kraft 1. januar 2025</a:t>
            </a:r>
          </a:p>
          <a:p>
            <a:pPr marL="1217250" lvl="3" indent="-180000"/>
            <a:endParaRPr lang="da-DK" sz="1400" dirty="0">
              <a:latin typeface="Arial" pitchFamily="34" charset="0"/>
              <a:cs typeface="Arial" pitchFamily="34" charset="0"/>
            </a:endParaRPr>
          </a:p>
          <a:p>
            <a:pPr marL="760050" lvl="2" indent="-180000"/>
            <a:r>
              <a:rPr lang="da-DK" sz="1800" dirty="0">
                <a:latin typeface="Arial" pitchFamily="34" charset="0"/>
                <a:cs typeface="Arial" pitchFamily="34" charset="0"/>
              </a:rPr>
              <a:t>Bogføring mv.</a:t>
            </a:r>
          </a:p>
          <a:p>
            <a:pPr marL="760050" lvl="2" indent="-180000"/>
            <a:endParaRPr lang="da-DK" sz="1800" dirty="0">
              <a:latin typeface="Arial" pitchFamily="34" charset="0"/>
              <a:cs typeface="Arial" pitchFamily="34" charset="0"/>
            </a:endParaRPr>
          </a:p>
          <a:p>
            <a:pPr marL="1217250" lvl="3" indent="-180000"/>
            <a:r>
              <a:rPr lang="da-DK" sz="1400" dirty="0">
                <a:latin typeface="Arial" pitchFamily="34" charset="0"/>
                <a:cs typeface="Arial" pitchFamily="34" charset="0"/>
              </a:rPr>
              <a:t>Momsfradrag kan tages ved modtagelse af faktura eller ved betaling af denne – Momsbekendtgørelsens § 81, stk. 2. Hvis faktura modtages i umiddelbar forlængelse af udstedelsesdatoen, kan denne dato lægges til grund</a:t>
            </a:r>
          </a:p>
          <a:p>
            <a:pPr marL="1217250" lvl="3" indent="-180000"/>
            <a:endParaRPr lang="da-DK" sz="1400" dirty="0">
              <a:latin typeface="Arial" pitchFamily="34" charset="0"/>
              <a:cs typeface="Arial" pitchFamily="34" charset="0"/>
            </a:endParaRPr>
          </a:p>
          <a:p>
            <a:pPr marL="1217250" lvl="3" indent="-180000"/>
            <a:r>
              <a:rPr lang="da-DK" sz="1400" dirty="0">
                <a:latin typeface="Arial" pitchFamily="34" charset="0"/>
                <a:cs typeface="Arial" pitchFamily="34" charset="0"/>
              </a:rPr>
              <a:t>Lovændringen indeholder ændring af momsbekendtgørelsen, så der gives mulighed for at tage fradrag for købsmoms samtidig med bogføring i forretningsregnskabet, så længe dette tidspunkt ikke er senere end tidspunktet for betaling af faktura. </a:t>
            </a:r>
          </a:p>
          <a:p>
            <a:pPr marL="1217250" lvl="3" indent="-180000"/>
            <a:r>
              <a:rPr lang="da-DK" sz="1400" dirty="0">
                <a:latin typeface="Arial" pitchFamily="34" charset="0"/>
                <a:cs typeface="Arial" pitchFamily="34" charset="0"/>
              </a:rPr>
              <a:t>Det er udformet som en hjemmel til at Skatteministeren kan indføre retningslinjer herfor. </a:t>
            </a:r>
            <a:endParaRPr lang="da-DK" dirty="0">
              <a:latin typeface="Tw Cen MT" panose="020B0602020104020603" pitchFamily="34" charset="0"/>
              <a:cs typeface="Arial" pitchFamily="34" charset="0"/>
            </a:endParaRPr>
          </a:p>
          <a:p>
            <a:pPr marL="360000" lvl="1" indent="-180000"/>
            <a:endParaRPr lang="da-DK" dirty="0">
              <a:latin typeface="Tw Cen MT" panose="020B0602020104020603" pitchFamily="34" charset="0"/>
              <a:cs typeface="Arial" pitchFamily="34" charset="0"/>
            </a:endParaRPr>
          </a:p>
          <a:p>
            <a:pPr marL="760050" lvl="2" indent="-180000"/>
            <a:endParaRPr lang="da-DK" dirty="0">
              <a:latin typeface="Tw Cen MT" panose="020B0602020104020603" pitchFamily="34" charset="0"/>
              <a:cs typeface="Arial" pitchFamily="34" charset="0"/>
            </a:endParaRPr>
          </a:p>
          <a:p>
            <a:pPr marL="1217250" lvl="3" indent="-180000"/>
            <a:endParaRPr lang="da-DK" dirty="0">
              <a:latin typeface="Tw Cen MT" panose="020B0602020104020603"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1600" dirty="0">
              <a:latin typeface="Arial" pitchFamily="34" charset="0"/>
              <a:cs typeface="Arial" pitchFamily="34" charset="0"/>
            </a:endParaRPr>
          </a:p>
        </p:txBody>
      </p:sp>
      <p:sp>
        <p:nvSpPr>
          <p:cNvPr id="5" name="Pladsholder til diasnummer 4"/>
          <p:cNvSpPr>
            <a:spLocks noGrp="1"/>
          </p:cNvSpPr>
          <p:nvPr>
            <p:ph type="sldNum" sz="quarter" idx="12"/>
          </p:nvPr>
        </p:nvSpPr>
        <p:spPr/>
        <p:txBody>
          <a:bodyPr/>
          <a:lstStyle/>
          <a:p>
            <a:fld id="{6734F1DF-5DF1-462A-957E-E6289486E9B8}" type="slidenum">
              <a:rPr lang="da-DK" smtClean="0"/>
              <a:pPr/>
              <a:t>4</a:t>
            </a:fld>
            <a:endParaRPr lang="da-DK"/>
          </a:p>
        </p:txBody>
      </p:sp>
    </p:spTree>
    <p:extLst>
      <p:ext uri="{BB962C8B-B14F-4D97-AF65-F5344CB8AC3E}">
        <p14:creationId xmlns:p14="http://schemas.microsoft.com/office/powerpoint/2010/main" val="1724322779"/>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B05F0-2BE5-1947-F883-57362BF1B0E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85CC141-2799-B6B1-F54D-5CFF97F61B9F}"/>
              </a:ext>
            </a:extLst>
          </p:cNvPr>
          <p:cNvSpPr>
            <a:spLocks noGrp="1"/>
          </p:cNvSpPr>
          <p:nvPr>
            <p:ph type="title"/>
          </p:nvPr>
        </p:nvSpPr>
        <p:spPr>
          <a:xfrm>
            <a:off x="457200" y="620688"/>
            <a:ext cx="8229600" cy="796950"/>
          </a:xfrm>
        </p:spPr>
        <p:txBody>
          <a:bodyPr>
            <a:normAutofit/>
          </a:bodyPr>
          <a:lstStyle/>
          <a:p>
            <a:r>
              <a:rPr lang="da-DK" sz="3200" dirty="0"/>
              <a:t>Generelt</a:t>
            </a:r>
          </a:p>
        </p:txBody>
      </p:sp>
      <p:sp>
        <p:nvSpPr>
          <p:cNvPr id="3" name="Pladsholder til indhold 2">
            <a:extLst>
              <a:ext uri="{FF2B5EF4-FFF2-40B4-BE49-F238E27FC236}">
                <a16:creationId xmlns:a16="http://schemas.microsoft.com/office/drawing/2014/main" id="{3A24DD7E-781E-17D1-8FAD-6F133D685644}"/>
              </a:ext>
            </a:extLst>
          </p:cNvPr>
          <p:cNvSpPr>
            <a:spLocks noGrp="1"/>
          </p:cNvSpPr>
          <p:nvPr>
            <p:ph idx="1"/>
          </p:nvPr>
        </p:nvSpPr>
        <p:spPr/>
        <p:txBody>
          <a:bodyPr>
            <a:normAutofit/>
          </a:bodyPr>
          <a:lstStyle/>
          <a:p>
            <a:pPr marL="360000" lvl="1" indent="-180000">
              <a:buNone/>
            </a:pPr>
            <a:endParaRPr lang="da-DK" sz="1600" dirty="0">
              <a:latin typeface="Arial" pitchFamily="34" charset="0"/>
              <a:cs typeface="Arial" pitchFamily="34" charset="0"/>
            </a:endParaRPr>
          </a:p>
          <a:p>
            <a:pPr marL="360000" lvl="1" indent="-180000"/>
            <a:r>
              <a:rPr lang="da-DK" sz="2000" dirty="0">
                <a:latin typeface="Arial" pitchFamily="34" charset="0"/>
                <a:cs typeface="Arial" pitchFamily="34" charset="0"/>
              </a:rPr>
              <a:t>Fritagelserne skal tolkes indskrænkende og gælder kun de ydelser, som rent faktisk er omfattet:</a:t>
            </a:r>
          </a:p>
          <a:p>
            <a:pPr marL="360000" lvl="1" indent="-180000"/>
            <a:endParaRPr lang="da-DK" sz="2000" dirty="0">
              <a:latin typeface="Arial" pitchFamily="34" charset="0"/>
              <a:cs typeface="Arial" pitchFamily="34" charset="0"/>
            </a:endParaRPr>
          </a:p>
          <a:p>
            <a:pPr marL="760050" lvl="2" indent="-180000"/>
            <a:r>
              <a:rPr lang="da-DK" sz="1600" dirty="0">
                <a:latin typeface="Arial" pitchFamily="34" charset="0"/>
                <a:cs typeface="Arial" pitchFamily="34" charset="0"/>
              </a:rPr>
              <a:t>En tandlæge (fritaget) leverer et kursus til andre tandlæger = momspligt</a:t>
            </a:r>
          </a:p>
          <a:p>
            <a:pPr marL="760050" lvl="2" indent="-180000"/>
            <a:r>
              <a:rPr lang="da-DK" sz="1600" dirty="0">
                <a:latin typeface="Arial" pitchFamily="34" charset="0"/>
                <a:cs typeface="Arial" pitchFamily="34" charset="0"/>
              </a:rPr>
              <a:t>En musiker får produceret en video, som sælges via egen netbutik = momspligt</a:t>
            </a:r>
          </a:p>
          <a:p>
            <a:pPr marL="760050" lvl="2" indent="-180000"/>
            <a:endParaRPr lang="da-DK" sz="1600" dirty="0">
              <a:latin typeface="Arial" pitchFamily="34" charset="0"/>
              <a:cs typeface="Arial" pitchFamily="34" charset="0"/>
            </a:endParaRPr>
          </a:p>
          <a:p>
            <a:pPr marL="360000" lvl="1" indent="-180000"/>
            <a:endParaRPr lang="da-DK" dirty="0">
              <a:latin typeface="Tw Cen MT" panose="020B0602020104020603" pitchFamily="34" charset="0"/>
              <a:cs typeface="Arial" pitchFamily="34" charset="0"/>
            </a:endParaRPr>
          </a:p>
          <a:p>
            <a:pPr marL="180000" lvl="1" indent="0">
              <a:buNone/>
            </a:pPr>
            <a:endParaRPr lang="da-DK" dirty="0">
              <a:latin typeface="Tw Cen MT" panose="020B0602020104020603" pitchFamily="34" charset="0"/>
              <a:cs typeface="Arial" pitchFamily="34" charset="0"/>
            </a:endParaRPr>
          </a:p>
          <a:p>
            <a:pPr marL="180000" lvl="1" indent="0">
              <a:buNone/>
            </a:pPr>
            <a:endParaRPr lang="da-DK" dirty="0">
              <a:latin typeface="Tw Cen MT" panose="020B0602020104020603" pitchFamily="34" charset="0"/>
              <a:cs typeface="Arial" pitchFamily="34" charset="0"/>
            </a:endParaRPr>
          </a:p>
          <a:p>
            <a:pPr marL="760050" lvl="2" indent="-180000"/>
            <a:endParaRPr lang="da-DK" dirty="0">
              <a:latin typeface="Tw Cen MT" panose="020B0602020104020603" pitchFamily="34" charset="0"/>
              <a:cs typeface="Arial" pitchFamily="34" charset="0"/>
            </a:endParaRPr>
          </a:p>
          <a:p>
            <a:pPr marL="1217250" lvl="3" indent="-180000"/>
            <a:endParaRPr lang="da-DK" dirty="0">
              <a:latin typeface="Tw Cen MT" panose="020B0602020104020603"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1600" dirty="0">
              <a:latin typeface="Arial" pitchFamily="34" charset="0"/>
              <a:cs typeface="Arial" pitchFamily="34" charset="0"/>
            </a:endParaRPr>
          </a:p>
        </p:txBody>
      </p:sp>
      <p:sp>
        <p:nvSpPr>
          <p:cNvPr id="5" name="Pladsholder til diasnummer 4">
            <a:extLst>
              <a:ext uri="{FF2B5EF4-FFF2-40B4-BE49-F238E27FC236}">
                <a16:creationId xmlns:a16="http://schemas.microsoft.com/office/drawing/2014/main" id="{FB2073C2-EE4E-F945-F60C-4B3AB23E4140}"/>
              </a:ext>
            </a:extLst>
          </p:cNvPr>
          <p:cNvSpPr>
            <a:spLocks noGrp="1"/>
          </p:cNvSpPr>
          <p:nvPr>
            <p:ph type="sldNum" sz="quarter" idx="12"/>
          </p:nvPr>
        </p:nvSpPr>
        <p:spPr/>
        <p:txBody>
          <a:bodyPr/>
          <a:lstStyle/>
          <a:p>
            <a:fld id="{6734F1DF-5DF1-462A-957E-E6289486E9B8}" type="slidenum">
              <a:rPr lang="da-DK" smtClean="0"/>
              <a:pPr/>
              <a:t>40</a:t>
            </a:fld>
            <a:endParaRPr lang="da-DK"/>
          </a:p>
        </p:txBody>
      </p:sp>
    </p:spTree>
    <p:extLst>
      <p:ext uri="{BB962C8B-B14F-4D97-AF65-F5344CB8AC3E}">
        <p14:creationId xmlns:p14="http://schemas.microsoft.com/office/powerpoint/2010/main" val="2348776036"/>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20688"/>
            <a:ext cx="8229600" cy="796950"/>
          </a:xfrm>
        </p:spPr>
        <p:txBody>
          <a:bodyPr>
            <a:normAutofit/>
          </a:bodyPr>
          <a:lstStyle/>
          <a:p>
            <a:r>
              <a:rPr lang="da-DK" sz="3200" dirty="0"/>
              <a:t>Styresignaler i høring</a:t>
            </a:r>
          </a:p>
        </p:txBody>
      </p:sp>
      <p:sp>
        <p:nvSpPr>
          <p:cNvPr id="3" name="Pladsholder til indhold 2"/>
          <p:cNvSpPr>
            <a:spLocks noGrp="1"/>
          </p:cNvSpPr>
          <p:nvPr>
            <p:ph idx="1"/>
          </p:nvPr>
        </p:nvSpPr>
        <p:spPr/>
        <p:txBody>
          <a:bodyPr>
            <a:normAutofit/>
          </a:bodyPr>
          <a:lstStyle/>
          <a:p>
            <a:pPr marL="360000" lvl="1" indent="-180000">
              <a:buNone/>
            </a:pPr>
            <a:endParaRPr lang="da-DK" sz="1600" dirty="0">
              <a:latin typeface="Arial" pitchFamily="34" charset="0"/>
              <a:cs typeface="Arial" pitchFamily="34" charset="0"/>
            </a:endParaRPr>
          </a:p>
          <a:p>
            <a:pPr marL="360000" lvl="1" indent="-180000"/>
            <a:r>
              <a:rPr lang="da-DK" sz="2000" dirty="0">
                <a:latin typeface="Arial" pitchFamily="34" charset="0"/>
                <a:cs typeface="Arial" pitchFamily="34" charset="0"/>
              </a:rPr>
              <a:t>Undervisning</a:t>
            </a:r>
          </a:p>
          <a:p>
            <a:pPr marL="360000" lvl="1" indent="-180000"/>
            <a:endParaRPr lang="da-DK" dirty="0">
              <a:latin typeface="Tw Cen MT" panose="020B0602020104020603" pitchFamily="34" charset="0"/>
              <a:cs typeface="Arial" pitchFamily="34" charset="0"/>
            </a:endParaRPr>
          </a:p>
          <a:p>
            <a:pPr marL="760050" lvl="2" indent="-180000"/>
            <a:r>
              <a:rPr lang="da-DK" sz="1800" dirty="0">
                <a:latin typeface="Tw Cen MT" panose="020B0602020104020603" pitchFamily="34" charset="0"/>
                <a:cs typeface="Arial" pitchFamily="34" charset="0"/>
              </a:rPr>
              <a:t>Skattestyrelsen har haft  4 styresignaler i høring vedrørende momsfritagelsen for undervisning.</a:t>
            </a:r>
          </a:p>
          <a:p>
            <a:pPr marL="1217250" lvl="3" indent="-180000"/>
            <a:r>
              <a:rPr lang="da-DK" sz="1600" dirty="0">
                <a:latin typeface="Tw Cen MT" panose="020B0602020104020603" pitchFamily="34" charset="0"/>
                <a:cs typeface="Arial" pitchFamily="34" charset="0"/>
              </a:rPr>
              <a:t>Fitnesstræning, danseskoler m.fl. vil blive omfattet af momspligt</a:t>
            </a:r>
          </a:p>
          <a:p>
            <a:pPr marL="1217250" lvl="3" indent="-180000"/>
            <a:r>
              <a:rPr lang="da-DK" sz="1600" dirty="0">
                <a:latin typeface="Tw Cen MT" panose="020B0602020104020603" pitchFamily="34" charset="0"/>
                <a:cs typeface="Arial" pitchFamily="34" charset="0"/>
              </a:rPr>
              <a:t>Generelt vil undervisning i enkeltfag/specialiseret undervisning blive omfattet af momspligt</a:t>
            </a:r>
          </a:p>
          <a:p>
            <a:pPr marL="1217250" lvl="3" indent="-180000"/>
            <a:r>
              <a:rPr lang="da-DK" sz="1600" dirty="0">
                <a:latin typeface="Tw Cen MT" panose="020B0602020104020603" pitchFamily="34" charset="0"/>
                <a:cs typeface="Arial" pitchFamily="34" charset="0"/>
              </a:rPr>
              <a:t>Indeholder flere andre – og mindre - ændringer</a:t>
            </a:r>
          </a:p>
          <a:p>
            <a:pPr marL="1217250" lvl="3" indent="-180000"/>
            <a:r>
              <a:rPr lang="da-DK" sz="1600" dirty="0">
                <a:latin typeface="Tw Cen MT" panose="020B0602020104020603" pitchFamily="34" charset="0"/>
                <a:cs typeface="Arial" pitchFamily="34" charset="0"/>
              </a:rPr>
              <a:t>Endelige styresignaler afventes før ændringerne træder i kraft</a:t>
            </a:r>
          </a:p>
          <a:p>
            <a:pPr marL="180000" lvl="1" indent="0">
              <a:buNone/>
            </a:pPr>
            <a:endParaRPr lang="da-DK" dirty="0">
              <a:latin typeface="Tw Cen MT" panose="020B0602020104020603" pitchFamily="34" charset="0"/>
              <a:cs typeface="Arial" pitchFamily="34" charset="0"/>
            </a:endParaRPr>
          </a:p>
          <a:p>
            <a:pPr marL="760050" lvl="2" indent="-180000"/>
            <a:endParaRPr lang="da-DK" dirty="0">
              <a:latin typeface="Tw Cen MT" panose="020B0602020104020603" pitchFamily="34" charset="0"/>
              <a:cs typeface="Arial" pitchFamily="34" charset="0"/>
            </a:endParaRPr>
          </a:p>
          <a:p>
            <a:pPr marL="1217250" lvl="3" indent="-180000"/>
            <a:endParaRPr lang="da-DK" dirty="0">
              <a:latin typeface="Tw Cen MT" panose="020B0602020104020603"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1600" dirty="0">
              <a:latin typeface="Arial" pitchFamily="34" charset="0"/>
              <a:cs typeface="Arial" pitchFamily="34" charset="0"/>
            </a:endParaRPr>
          </a:p>
        </p:txBody>
      </p:sp>
      <p:sp>
        <p:nvSpPr>
          <p:cNvPr id="5" name="Pladsholder til diasnummer 4"/>
          <p:cNvSpPr>
            <a:spLocks noGrp="1"/>
          </p:cNvSpPr>
          <p:nvPr>
            <p:ph type="sldNum" sz="quarter" idx="12"/>
          </p:nvPr>
        </p:nvSpPr>
        <p:spPr/>
        <p:txBody>
          <a:bodyPr/>
          <a:lstStyle/>
          <a:p>
            <a:fld id="{6734F1DF-5DF1-462A-957E-E6289486E9B8}" type="slidenum">
              <a:rPr lang="da-DK" smtClean="0"/>
              <a:pPr/>
              <a:t>41</a:t>
            </a:fld>
            <a:endParaRPr lang="da-DK"/>
          </a:p>
        </p:txBody>
      </p:sp>
    </p:spTree>
    <p:extLst>
      <p:ext uri="{BB962C8B-B14F-4D97-AF65-F5344CB8AC3E}">
        <p14:creationId xmlns:p14="http://schemas.microsoft.com/office/powerpoint/2010/main" val="3442632525"/>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857251"/>
            <a:ext cx="6172200" cy="689429"/>
          </a:xfrm>
        </p:spPr>
        <p:txBody>
          <a:bodyPr>
            <a:noAutofit/>
          </a:bodyPr>
          <a:lstStyle/>
          <a:p>
            <a:r>
              <a:rPr lang="da-DK" sz="2400" dirty="0"/>
              <a:t>Moms – delvis fradragsret/splitmoms</a:t>
            </a:r>
          </a:p>
        </p:txBody>
      </p:sp>
      <p:sp>
        <p:nvSpPr>
          <p:cNvPr id="3" name="Pladsholder til indhold 2"/>
          <p:cNvSpPr>
            <a:spLocks noGrp="1"/>
          </p:cNvSpPr>
          <p:nvPr>
            <p:ph idx="1"/>
          </p:nvPr>
        </p:nvSpPr>
        <p:spPr/>
        <p:txBody>
          <a:bodyPr>
            <a:normAutofit/>
          </a:bodyPr>
          <a:lstStyle/>
          <a:p>
            <a:endParaRPr lang="da-DK" b="1" dirty="0"/>
          </a:p>
          <a:p>
            <a:pPr lvl="2"/>
            <a:r>
              <a:rPr lang="da-DK" sz="1800" dirty="0"/>
              <a:t>Reglerne skal anvendes for blandede virksomheder, der dels har momspligtige aktiviteter, dels har aktiviteter, som er fritaget for moms efter momslovens § 13.</a:t>
            </a:r>
            <a:br>
              <a:rPr lang="da-DK" sz="1800" dirty="0"/>
            </a:br>
            <a:endParaRPr lang="da-DK" sz="1800" dirty="0"/>
          </a:p>
          <a:p>
            <a:pPr lvl="2"/>
            <a:r>
              <a:rPr lang="da-DK" sz="1800" dirty="0"/>
              <a:t>Som alt overvejende hovedregel anvendes en omsætningsfordeling</a:t>
            </a:r>
          </a:p>
          <a:p>
            <a:pPr lvl="2"/>
            <a:endParaRPr lang="da-DK" sz="1800" dirty="0"/>
          </a:p>
          <a:p>
            <a:pPr lvl="3"/>
            <a:r>
              <a:rPr lang="da-DK" sz="1400" dirty="0"/>
              <a:t>Ved fast ejendom anvendes for visse omkostninger en kvadratmeterfordeling</a:t>
            </a:r>
          </a:p>
          <a:p>
            <a:pPr lvl="4"/>
            <a:r>
              <a:rPr lang="da-DK" sz="1400" dirty="0"/>
              <a:t>Omkostninger på bygning, som ikke kan henføres specifikt til et bestemt lejemål</a:t>
            </a:r>
          </a:p>
          <a:p>
            <a:pPr lvl="3"/>
            <a:r>
              <a:rPr lang="da-DK" sz="1400" dirty="0"/>
              <a:t>Hvis en omkostning anvendes både privat og erhvervsmæssigt, anvendes et skøn – momslovens § 38, stk. 2</a:t>
            </a:r>
          </a:p>
          <a:p>
            <a:pPr lvl="4"/>
            <a:r>
              <a:rPr lang="da-DK" sz="1400" dirty="0"/>
              <a:t>Mobiltelefoner, bærbare computere mv.</a:t>
            </a:r>
          </a:p>
          <a:p>
            <a:pPr lvl="3"/>
            <a:endParaRPr lang="da-DK" sz="1400" dirty="0"/>
          </a:p>
          <a:p>
            <a:pPr lvl="2"/>
            <a:endParaRPr lang="da-DK" sz="1800" dirty="0"/>
          </a:p>
          <a:p>
            <a:pPr lvl="3"/>
            <a:endParaRPr lang="da-DK" b="1" dirty="0"/>
          </a:p>
        </p:txBody>
      </p:sp>
      <p:sp>
        <p:nvSpPr>
          <p:cNvPr id="4" name="Pladsholder til diasnummer 3"/>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42</a:t>
            </a:fld>
            <a:endParaRPr lang="en-GB" dirty="0"/>
          </a:p>
        </p:txBody>
      </p:sp>
    </p:spTree>
    <p:extLst>
      <p:ext uri="{BB962C8B-B14F-4D97-AF65-F5344CB8AC3E}">
        <p14:creationId xmlns:p14="http://schemas.microsoft.com/office/powerpoint/2010/main" val="2840437539"/>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p:txBody>
          <a:bodyPr>
            <a:normAutofit/>
          </a:bodyPr>
          <a:lstStyle/>
          <a:p>
            <a:pPr marL="0" indent="0">
              <a:buNone/>
            </a:pPr>
            <a:endParaRPr lang="da-DK" sz="1200" dirty="0">
              <a:latin typeface="Tw Cen MT" panose="020B0602020104020603" pitchFamily="34" charset="0"/>
            </a:endParaRPr>
          </a:p>
          <a:p>
            <a:pPr marL="0" indent="0">
              <a:buNone/>
            </a:pPr>
            <a:r>
              <a:rPr lang="da-DK" sz="1200" dirty="0">
                <a:latin typeface="Tw Cen MT" panose="020B0602020104020603" pitchFamily="34" charset="0"/>
              </a:rPr>
              <a:t>Fordeling af omkostninger:</a:t>
            </a:r>
          </a:p>
          <a:p>
            <a:endParaRPr lang="da-DK" sz="1200" dirty="0">
              <a:latin typeface="Tw Cen MT" panose="020B0602020104020603" pitchFamily="34" charset="0"/>
            </a:endParaRPr>
          </a:p>
          <a:p>
            <a:pPr lvl="1">
              <a:buFont typeface="Wingdings" panose="05000000000000000000" pitchFamily="2" charset="2"/>
              <a:buChar char="§"/>
            </a:pPr>
            <a:r>
              <a:rPr lang="da-DK" sz="1200" dirty="0">
                <a:latin typeface="Tw Cen MT" panose="020B0602020104020603" pitchFamily="34" charset="0"/>
              </a:rPr>
              <a:t>Direkte henføres til en momspligtig aktivitet = fuld fradragsret</a:t>
            </a:r>
          </a:p>
          <a:p>
            <a:pPr lvl="2">
              <a:buFont typeface="Wingdings" panose="05000000000000000000" pitchFamily="2" charset="2"/>
              <a:buChar char="§"/>
            </a:pPr>
            <a:r>
              <a:rPr lang="da-DK" sz="1200" dirty="0">
                <a:latin typeface="Tw Cen MT" panose="020B0602020104020603" pitchFamily="34" charset="0"/>
              </a:rPr>
              <a:t>Optikers køb af brille</a:t>
            </a:r>
          </a:p>
          <a:p>
            <a:pPr lvl="2">
              <a:buFont typeface="Wingdings" panose="05000000000000000000" pitchFamily="2" charset="2"/>
              <a:buChar char="§"/>
            </a:pPr>
            <a:r>
              <a:rPr lang="da-DK" sz="1200" dirty="0">
                <a:latin typeface="Tw Cen MT" panose="020B0602020104020603" pitchFamily="34" charset="0"/>
              </a:rPr>
              <a:t>Køb af varer til cafe i et museum</a:t>
            </a:r>
          </a:p>
          <a:p>
            <a:pPr lvl="2">
              <a:buFont typeface="Wingdings" panose="05000000000000000000" pitchFamily="2" charset="2"/>
              <a:buChar char="§"/>
            </a:pPr>
            <a:r>
              <a:rPr lang="da-DK" sz="1200" dirty="0">
                <a:latin typeface="Tw Cen MT" panose="020B0602020104020603" pitchFamily="34" charset="0"/>
              </a:rPr>
              <a:t>Udskiftning af vindue i momspligtigt lejemål</a:t>
            </a:r>
          </a:p>
          <a:p>
            <a:pPr lvl="2">
              <a:buFont typeface="Wingdings" panose="05000000000000000000" pitchFamily="2" charset="2"/>
              <a:buChar char="§"/>
            </a:pPr>
            <a:endParaRPr lang="da-DK" sz="1200" dirty="0">
              <a:latin typeface="Tw Cen MT" panose="020B0602020104020603" pitchFamily="34" charset="0"/>
            </a:endParaRPr>
          </a:p>
          <a:p>
            <a:pPr lvl="1">
              <a:buFont typeface="Wingdings" panose="05000000000000000000" pitchFamily="2" charset="2"/>
              <a:buChar char="§"/>
            </a:pPr>
            <a:r>
              <a:rPr lang="da-DK" sz="1200" dirty="0">
                <a:latin typeface="Tw Cen MT" panose="020B0602020104020603" pitchFamily="34" charset="0"/>
              </a:rPr>
              <a:t>Direkte henføres til en momsfritaget aktivitet = ingen fradragsret</a:t>
            </a:r>
          </a:p>
          <a:p>
            <a:pPr lvl="2">
              <a:buFont typeface="Wingdings" panose="05000000000000000000" pitchFamily="2" charset="2"/>
              <a:buChar char="§"/>
            </a:pPr>
            <a:r>
              <a:rPr lang="da-DK" sz="1200" dirty="0">
                <a:latin typeface="Tw Cen MT" panose="020B0602020104020603" pitchFamily="34" charset="0"/>
              </a:rPr>
              <a:t>Køb af bus, der anvendes til udelukkende momsfri rutekørsel</a:t>
            </a:r>
          </a:p>
          <a:p>
            <a:pPr lvl="2">
              <a:buFont typeface="Wingdings" panose="05000000000000000000" pitchFamily="2" charset="2"/>
              <a:buChar char="§"/>
            </a:pPr>
            <a:r>
              <a:rPr lang="da-DK" sz="1200" dirty="0">
                <a:latin typeface="Tw Cen MT" panose="020B0602020104020603" pitchFamily="34" charset="0"/>
              </a:rPr>
              <a:t>Tandlæges køb af tandlægestol</a:t>
            </a:r>
          </a:p>
          <a:p>
            <a:pPr lvl="2">
              <a:buFont typeface="Wingdings" panose="05000000000000000000" pitchFamily="2" charset="2"/>
              <a:buChar char="§"/>
            </a:pPr>
            <a:r>
              <a:rPr lang="da-DK" sz="1200" dirty="0">
                <a:latin typeface="Tw Cen MT" panose="020B0602020104020603" pitchFamily="34" charset="0"/>
              </a:rPr>
              <a:t>Rengøring af momsfrit boliglejemål</a:t>
            </a:r>
          </a:p>
          <a:p>
            <a:pPr lvl="2">
              <a:buFont typeface="Wingdings" panose="05000000000000000000" pitchFamily="2" charset="2"/>
              <a:buChar char="§"/>
            </a:pPr>
            <a:endParaRPr lang="da-DK" sz="1200" dirty="0">
              <a:latin typeface="Tw Cen MT" panose="020B0602020104020603" pitchFamily="34" charset="0"/>
            </a:endParaRPr>
          </a:p>
          <a:p>
            <a:pPr lvl="1">
              <a:buFont typeface="Wingdings" panose="05000000000000000000" pitchFamily="2" charset="2"/>
              <a:buChar char="§"/>
            </a:pPr>
            <a:r>
              <a:rPr lang="da-DK" sz="1200" dirty="0">
                <a:latin typeface="Tw Cen MT" panose="020B0602020104020603" pitchFamily="34" charset="0"/>
              </a:rPr>
              <a:t>Blandede omkostninger = delvis fradragsret</a:t>
            </a:r>
          </a:p>
          <a:p>
            <a:pPr lvl="1"/>
            <a:endParaRPr lang="da-DK" sz="1200" dirty="0">
              <a:latin typeface="Tw Cen MT" panose="020B0602020104020603" pitchFamily="34" charset="0"/>
            </a:endParaRPr>
          </a:p>
        </p:txBody>
      </p:sp>
      <p:sp>
        <p:nvSpPr>
          <p:cNvPr id="6" name="Titel 5">
            <a:extLst>
              <a:ext uri="{FF2B5EF4-FFF2-40B4-BE49-F238E27FC236}">
                <a16:creationId xmlns:a16="http://schemas.microsoft.com/office/drawing/2014/main" id="{8FCFA65E-BEBF-49E0-BE40-ADE1996B77B1}"/>
              </a:ext>
            </a:extLst>
          </p:cNvPr>
          <p:cNvSpPr>
            <a:spLocks noGrp="1"/>
          </p:cNvSpPr>
          <p:nvPr>
            <p:ph type="title"/>
          </p:nvPr>
        </p:nvSpPr>
        <p:spPr/>
        <p:txBody>
          <a:bodyPr>
            <a:normAutofit/>
          </a:bodyPr>
          <a:lstStyle/>
          <a:p>
            <a:r>
              <a:rPr lang="da-DK" sz="2700" dirty="0"/>
              <a:t>Moms – delvis fradragsret</a:t>
            </a:r>
          </a:p>
        </p:txBody>
      </p:sp>
    </p:spTree>
    <p:extLst>
      <p:ext uri="{BB962C8B-B14F-4D97-AF65-F5344CB8AC3E}">
        <p14:creationId xmlns:p14="http://schemas.microsoft.com/office/powerpoint/2010/main" val="37083066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1F7F94-9491-D327-7539-AEEA40150FCA}"/>
              </a:ext>
            </a:extLst>
          </p:cNvPr>
          <p:cNvSpPr>
            <a:spLocks noGrp="1"/>
          </p:cNvSpPr>
          <p:nvPr>
            <p:ph type="title"/>
          </p:nvPr>
        </p:nvSpPr>
        <p:spPr>
          <a:xfrm>
            <a:off x="628650" y="620688"/>
            <a:ext cx="7886700" cy="1008112"/>
          </a:xfrm>
        </p:spPr>
        <p:txBody>
          <a:bodyPr>
            <a:normAutofit/>
          </a:bodyPr>
          <a:lstStyle/>
          <a:p>
            <a:r>
              <a:rPr lang="da-DK" sz="3600" dirty="0"/>
              <a:t>Fradragsprocent </a:t>
            </a:r>
          </a:p>
        </p:txBody>
      </p:sp>
      <p:sp>
        <p:nvSpPr>
          <p:cNvPr id="3" name="Pladsholder til indhold 2">
            <a:extLst>
              <a:ext uri="{FF2B5EF4-FFF2-40B4-BE49-F238E27FC236}">
                <a16:creationId xmlns:a16="http://schemas.microsoft.com/office/drawing/2014/main" id="{C9DB00AF-0273-D773-E527-A61B9212BAE3}"/>
              </a:ext>
            </a:extLst>
          </p:cNvPr>
          <p:cNvSpPr>
            <a:spLocks noGrp="1"/>
          </p:cNvSpPr>
          <p:nvPr>
            <p:ph idx="1"/>
          </p:nvPr>
        </p:nvSpPr>
        <p:spPr>
          <a:xfrm>
            <a:off x="628650" y="1916831"/>
            <a:ext cx="7886700" cy="3904303"/>
          </a:xfrm>
        </p:spPr>
        <p:txBody>
          <a:bodyPr>
            <a:normAutofit fontScale="92500" lnSpcReduction="20000"/>
          </a:bodyPr>
          <a:lstStyle/>
          <a:p>
            <a:r>
              <a:rPr lang="da-DK" sz="1900" dirty="0"/>
              <a:t>Fradragsprocenten baseres på en omsætningsfordeling mellem de momspligtige og momsfrie indtægter i regnskabsåret</a:t>
            </a:r>
          </a:p>
          <a:p>
            <a:endParaRPr lang="da-DK" sz="1900" dirty="0"/>
          </a:p>
          <a:p>
            <a:r>
              <a:rPr lang="da-DK" sz="1900" dirty="0"/>
              <a:t>Hvad skal medtages som momspligtige indtægter?</a:t>
            </a:r>
          </a:p>
          <a:p>
            <a:pPr lvl="1"/>
            <a:r>
              <a:rPr lang="da-DK" sz="1350" dirty="0"/>
              <a:t>Indtægter fra salg af momsbelagte varer og ydelser i Danmark </a:t>
            </a:r>
          </a:p>
          <a:p>
            <a:pPr lvl="1"/>
            <a:r>
              <a:rPr lang="da-DK" sz="1350" dirty="0"/>
              <a:t>Indtægter fra salg af varer og ydelser til momsregistrerede virksomheder i andre EU lande </a:t>
            </a:r>
          </a:p>
          <a:p>
            <a:pPr lvl="1"/>
            <a:r>
              <a:rPr lang="da-DK" sz="1350" dirty="0"/>
              <a:t>Indtægter fra salg af varer og ydelser uden for EU</a:t>
            </a:r>
          </a:p>
          <a:p>
            <a:pPr lvl="1"/>
            <a:r>
              <a:rPr lang="da-DK" sz="1350" dirty="0"/>
              <a:t>Indtægter fra momsfrie salg til skibe og luftfartøjer (momslovens § 34)</a:t>
            </a:r>
          </a:p>
          <a:p>
            <a:pPr lvl="1"/>
            <a:r>
              <a:rPr lang="da-DK" sz="1350" dirty="0"/>
              <a:t>Indtægter fra salg med omvendt betalingspligt (el, gas, skrot, bærbare computere m.v.)</a:t>
            </a:r>
          </a:p>
          <a:p>
            <a:pPr marL="342900" lvl="1" indent="0">
              <a:buNone/>
            </a:pPr>
            <a:endParaRPr lang="da-DK" dirty="0"/>
          </a:p>
          <a:p>
            <a:r>
              <a:rPr lang="da-DK" sz="1900" dirty="0"/>
              <a:t>Hvad skal </a:t>
            </a:r>
            <a:r>
              <a:rPr lang="da-DK" sz="1900" u="sng" dirty="0"/>
              <a:t>ikke</a:t>
            </a:r>
            <a:r>
              <a:rPr lang="da-DK" sz="1900" dirty="0"/>
              <a:t> medtages i opgørelsen som momsfrie indtægter? </a:t>
            </a:r>
          </a:p>
          <a:p>
            <a:pPr lvl="1"/>
            <a:r>
              <a:rPr lang="da-DK" sz="1350" dirty="0"/>
              <a:t>Indtægter fra salg af investeringsgoder, der har været benyttet i virksomheden, og som overstiger 100.000 kr. (driftsmidler, inventar, fast ejendom)</a:t>
            </a:r>
          </a:p>
          <a:p>
            <a:pPr lvl="1"/>
            <a:r>
              <a:rPr lang="da-DK" sz="1350" dirty="0"/>
              <a:t>Indtægter fra passiv kapitalanbringelse (fx enkeltstående udlån i koncerner, renteindtægter fra købskontrakter mv.)</a:t>
            </a:r>
          </a:p>
          <a:p>
            <a:pPr lvl="1"/>
            <a:r>
              <a:rPr lang="da-DK" sz="1350" dirty="0"/>
              <a:t>Finansielle </a:t>
            </a:r>
            <a:r>
              <a:rPr lang="da-DK" sz="1350" dirty="0" err="1"/>
              <a:t>bitransaktioner</a:t>
            </a:r>
            <a:r>
              <a:rPr lang="da-DK" sz="1350" dirty="0"/>
              <a:t> </a:t>
            </a:r>
          </a:p>
          <a:p>
            <a:pPr lvl="1"/>
            <a:r>
              <a:rPr lang="da-DK" sz="1350" dirty="0"/>
              <a:t>Indtægter udenfor momslovens anvendelsesområde (tilskud, donationer, gaver, afbestillingsgebyrer mv.)</a:t>
            </a:r>
          </a:p>
          <a:p>
            <a:pPr lvl="1"/>
            <a:endParaRPr lang="da-DK" dirty="0"/>
          </a:p>
        </p:txBody>
      </p:sp>
    </p:spTree>
    <p:extLst>
      <p:ext uri="{BB962C8B-B14F-4D97-AF65-F5344CB8AC3E}">
        <p14:creationId xmlns:p14="http://schemas.microsoft.com/office/powerpoint/2010/main" val="30203605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ChangeArrowheads="1"/>
          </p:cNvSpPr>
          <p:nvPr>
            <p:ph type="body" idx="1"/>
          </p:nvPr>
        </p:nvSpPr>
        <p:spPr>
          <a:xfrm>
            <a:off x="2062897" y="2187179"/>
            <a:ext cx="5612789" cy="3456384"/>
          </a:xfrm>
        </p:spPr>
        <p:txBody>
          <a:bodyPr>
            <a:normAutofit/>
          </a:bodyPr>
          <a:lstStyle/>
          <a:p>
            <a:endParaRPr lang="da-DK" sz="1200" dirty="0">
              <a:latin typeface="Tw Cen MT" panose="020B0602020104020603" pitchFamily="34" charset="0"/>
            </a:endParaRPr>
          </a:p>
          <a:p>
            <a:r>
              <a:rPr lang="da-DK" sz="1200" dirty="0">
                <a:latin typeface="Tw Cen MT" panose="020B0602020104020603" pitchFamily="34" charset="0"/>
              </a:rPr>
              <a:t>Hovedregel = omsætningsfordeling (§38, stk. 1)</a:t>
            </a:r>
          </a:p>
          <a:p>
            <a:pPr lvl="1" eaLnBrk="1" hangingPunct="1"/>
            <a:endParaRPr lang="da-DK" sz="1200" dirty="0">
              <a:latin typeface="Tw Cen MT" panose="020B0602020104020603" pitchFamily="34" charset="0"/>
            </a:endParaRPr>
          </a:p>
          <a:p>
            <a:pPr lvl="1" eaLnBrk="1" hangingPunct="1"/>
            <a:r>
              <a:rPr lang="da-DK" sz="1200" u="sng" dirty="0">
                <a:latin typeface="Tw Cen MT" panose="020B0602020104020603" pitchFamily="34" charset="0"/>
              </a:rPr>
              <a:t>Momspligtige indtægter * 100</a:t>
            </a:r>
          </a:p>
          <a:p>
            <a:pPr marL="685800" lvl="2" indent="0">
              <a:buNone/>
            </a:pPr>
            <a:r>
              <a:rPr lang="da-DK" sz="1200" dirty="0">
                <a:latin typeface="Tw Cen MT" panose="020B0602020104020603" pitchFamily="34" charset="0"/>
              </a:rPr>
              <a:t>	Samlede indtægter		= fradragsprocent</a:t>
            </a:r>
          </a:p>
          <a:p>
            <a:pPr lvl="1" eaLnBrk="1" hangingPunct="1"/>
            <a:endParaRPr lang="da-DK" sz="1200" dirty="0">
              <a:latin typeface="Tw Cen MT" panose="020B0602020104020603" pitchFamily="34" charset="0"/>
            </a:endParaRPr>
          </a:p>
          <a:p>
            <a:pPr lvl="1" eaLnBrk="1" hangingPunct="1"/>
            <a:r>
              <a:rPr lang="da-DK" sz="1200" dirty="0">
                <a:latin typeface="Tw Cen MT" panose="020B0602020104020603" pitchFamily="34" charset="0"/>
              </a:rPr>
              <a:t>Fradragsprocenten er udtryk for den andel af momsen vedrørende blandede omkostninger/fællesomkostninger, som kan fradrages</a:t>
            </a:r>
          </a:p>
          <a:p>
            <a:pPr lvl="1" eaLnBrk="1" hangingPunct="1"/>
            <a:r>
              <a:rPr lang="da-DK" sz="1200" dirty="0">
                <a:latin typeface="Tw Cen MT" panose="020B0602020104020603" pitchFamily="34" charset="0"/>
              </a:rPr>
              <a:t>Fradragsprocenten skal hæves til nærmeste hele % - f.eks. hæves 19,2%til 20%</a:t>
            </a:r>
          </a:p>
          <a:p>
            <a:pPr lvl="1" eaLnBrk="1" hangingPunct="1"/>
            <a:r>
              <a:rPr lang="da-DK" sz="1200" dirty="0">
                <a:latin typeface="Tw Cen MT" panose="020B0602020104020603" pitchFamily="34" charset="0"/>
              </a:rPr>
              <a:t>Foregående års fradragsprocent anvendes som </a:t>
            </a:r>
            <a:r>
              <a:rPr lang="da-DK" sz="1200" dirty="0" err="1">
                <a:latin typeface="Tw Cen MT" panose="020B0602020104020603" pitchFamily="34" charset="0"/>
              </a:rPr>
              <a:t>acontosats</a:t>
            </a:r>
            <a:r>
              <a:rPr lang="da-DK" sz="1200" dirty="0">
                <a:latin typeface="Tw Cen MT" panose="020B0602020104020603" pitchFamily="34" charset="0"/>
              </a:rPr>
              <a:t> for det aktuelle år. Reguleres ved regnskabsårets afslutning</a:t>
            </a:r>
          </a:p>
          <a:p>
            <a:pPr lvl="1" eaLnBrk="1" hangingPunct="1"/>
            <a:endParaRPr lang="da-DK" sz="1200" dirty="0">
              <a:latin typeface="Tw Cen MT" panose="020B0602020104020603" pitchFamily="34" charset="0"/>
            </a:endParaRPr>
          </a:p>
        </p:txBody>
      </p:sp>
      <p:sp>
        <p:nvSpPr>
          <p:cNvPr id="108546" name="Rectangle 3"/>
          <p:cNvSpPr>
            <a:spLocks noGrp="1" noChangeArrowheads="1"/>
          </p:cNvSpPr>
          <p:nvPr>
            <p:ph type="title"/>
          </p:nvPr>
        </p:nvSpPr>
        <p:spPr>
          <a:xfrm>
            <a:off x="107043" y="969587"/>
            <a:ext cx="6172200" cy="489701"/>
          </a:xfrm>
        </p:spPr>
        <p:txBody>
          <a:bodyPr>
            <a:normAutofit fontScale="90000"/>
          </a:bodyPr>
          <a:lstStyle/>
          <a:p>
            <a:pPr eaLnBrk="1" hangingPunct="1"/>
            <a:r>
              <a:rPr lang="da-DK" sz="2700" dirty="0">
                <a:latin typeface="Tw Cen MT" panose="020B0602020104020603" pitchFamily="34" charset="0"/>
              </a:rPr>
              <a:t>Moms - delvis fradragsret </a:t>
            </a:r>
          </a:p>
        </p:txBody>
      </p:sp>
    </p:spTree>
    <p:extLst>
      <p:ext uri="{BB962C8B-B14F-4D97-AF65-F5344CB8AC3E}">
        <p14:creationId xmlns:p14="http://schemas.microsoft.com/office/powerpoint/2010/main" val="1396201783"/>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F3BADE-A2E9-702C-392C-15D891DB82E0}"/>
              </a:ext>
            </a:extLst>
          </p:cNvPr>
          <p:cNvSpPr>
            <a:spLocks noGrp="1"/>
          </p:cNvSpPr>
          <p:nvPr>
            <p:ph type="title"/>
          </p:nvPr>
        </p:nvSpPr>
        <p:spPr/>
        <p:txBody>
          <a:bodyPr>
            <a:normAutofit/>
          </a:bodyPr>
          <a:lstStyle/>
          <a:p>
            <a:r>
              <a:rPr lang="da-DK" sz="2800" dirty="0"/>
              <a:t>Eksempel </a:t>
            </a:r>
          </a:p>
        </p:txBody>
      </p:sp>
      <p:pic>
        <p:nvPicPr>
          <p:cNvPr id="17" name="Billede 16">
            <a:extLst>
              <a:ext uri="{FF2B5EF4-FFF2-40B4-BE49-F238E27FC236}">
                <a16:creationId xmlns:a16="http://schemas.microsoft.com/office/drawing/2014/main" id="{CB5FBA64-A7D2-BD5D-2DED-E2E8C23AEAAF}"/>
              </a:ext>
            </a:extLst>
          </p:cNvPr>
          <p:cNvPicPr>
            <a:picLocks noChangeAspect="1"/>
          </p:cNvPicPr>
          <p:nvPr/>
        </p:nvPicPr>
        <p:blipFill>
          <a:blip r:embed="rId2"/>
          <a:stretch>
            <a:fillRect/>
          </a:stretch>
        </p:blipFill>
        <p:spPr>
          <a:xfrm>
            <a:off x="4572000" y="2236445"/>
            <a:ext cx="3631614" cy="2200275"/>
          </a:xfrm>
          <a:prstGeom prst="rect">
            <a:avLst/>
          </a:prstGeom>
        </p:spPr>
      </p:pic>
      <p:sp>
        <p:nvSpPr>
          <p:cNvPr id="18" name="Tekstfelt 17">
            <a:extLst>
              <a:ext uri="{FF2B5EF4-FFF2-40B4-BE49-F238E27FC236}">
                <a16:creationId xmlns:a16="http://schemas.microsoft.com/office/drawing/2014/main" id="{34F604D6-09AC-C071-8C70-1A565C57A876}"/>
              </a:ext>
            </a:extLst>
          </p:cNvPr>
          <p:cNvSpPr txBox="1"/>
          <p:nvPr/>
        </p:nvSpPr>
        <p:spPr>
          <a:xfrm>
            <a:off x="940388" y="4735567"/>
            <a:ext cx="7263225" cy="923330"/>
          </a:xfrm>
          <a:prstGeom prst="rect">
            <a:avLst/>
          </a:prstGeom>
          <a:noFill/>
        </p:spPr>
        <p:txBody>
          <a:bodyPr wrap="square" rtlCol="0">
            <a:spAutoFit/>
          </a:bodyPr>
          <a:lstStyle/>
          <a:p>
            <a:r>
              <a:rPr lang="da-DK" sz="1350" dirty="0"/>
              <a:t>Oprunding til nærmeste hele procent</a:t>
            </a:r>
          </a:p>
          <a:p>
            <a:endParaRPr lang="da-DK" sz="1350" dirty="0"/>
          </a:p>
          <a:p>
            <a:r>
              <a:rPr lang="da-DK" sz="1350" dirty="0"/>
              <a:t>Fradragsprocenten beregnes for et helt regnskabsår af gangen (seneste regnskabsår)  </a:t>
            </a:r>
          </a:p>
          <a:p>
            <a:endParaRPr lang="da-DK" sz="1350" dirty="0"/>
          </a:p>
        </p:txBody>
      </p:sp>
      <p:pic>
        <p:nvPicPr>
          <p:cNvPr id="1027" name="Picture 3">
            <a:extLst>
              <a:ext uri="{FF2B5EF4-FFF2-40B4-BE49-F238E27FC236}">
                <a16:creationId xmlns:a16="http://schemas.microsoft.com/office/drawing/2014/main" id="{E880A00F-D2B8-7150-0789-47C82003E7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1" y="2236445"/>
            <a:ext cx="3865761" cy="220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07759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ChangeArrowheads="1"/>
          </p:cNvSpPr>
          <p:nvPr>
            <p:ph type="title"/>
          </p:nvPr>
        </p:nvSpPr>
        <p:spPr>
          <a:xfrm>
            <a:off x="310243" y="980836"/>
            <a:ext cx="6172200" cy="489701"/>
          </a:xfrm>
        </p:spPr>
        <p:txBody>
          <a:bodyPr>
            <a:normAutofit fontScale="90000"/>
          </a:bodyPr>
          <a:lstStyle/>
          <a:p>
            <a:pPr eaLnBrk="1" hangingPunct="1"/>
            <a:r>
              <a:rPr lang="da-DK" sz="2700" dirty="0">
                <a:latin typeface="Tw Cen MT" panose="020B0602020104020603" pitchFamily="34" charset="0"/>
              </a:rPr>
              <a:t>Moms - Delvis fradragsret</a:t>
            </a:r>
          </a:p>
        </p:txBody>
      </p:sp>
      <p:sp>
        <p:nvSpPr>
          <p:cNvPr id="114690" name="Rectangle 3"/>
          <p:cNvSpPr>
            <a:spLocks noGrp="1" noChangeArrowheads="1"/>
          </p:cNvSpPr>
          <p:nvPr>
            <p:ph type="body" idx="1"/>
          </p:nvPr>
        </p:nvSpPr>
        <p:spPr>
          <a:xfrm>
            <a:off x="2328863" y="2057402"/>
            <a:ext cx="5329238" cy="3693319"/>
          </a:xfrm>
        </p:spPr>
        <p:txBody>
          <a:bodyPr>
            <a:normAutofit/>
          </a:bodyPr>
          <a:lstStyle/>
          <a:p>
            <a:pPr marL="0" indent="0">
              <a:lnSpc>
                <a:spcPct val="80000"/>
              </a:lnSpc>
              <a:buNone/>
            </a:pPr>
            <a:r>
              <a:rPr lang="da-DK" sz="1200" dirty="0">
                <a:latin typeface="Tw Cen MT" panose="020B0602020104020603" pitchFamily="34" charset="0"/>
              </a:rPr>
              <a:t>Ny bekendtgørelse (BEK </a:t>
            </a:r>
            <a:r>
              <a:rPr lang="da-DK" sz="1200" dirty="0" err="1">
                <a:latin typeface="Tw Cen MT" panose="020B0602020104020603" pitchFamily="34" charset="0"/>
              </a:rPr>
              <a:t>nr</a:t>
            </a:r>
            <a:r>
              <a:rPr lang="da-DK" sz="1200" dirty="0">
                <a:latin typeface="Tw Cen MT" panose="020B0602020104020603" pitchFamily="34" charset="0"/>
              </a:rPr>
              <a:t> 790 af 13/06/2023)</a:t>
            </a:r>
            <a:br>
              <a:rPr lang="da-DK" sz="1200" dirty="0">
                <a:latin typeface="Tw Cen MT" panose="020B0602020104020603" pitchFamily="34" charset="0"/>
              </a:rPr>
            </a:br>
            <a:endParaRPr lang="da-DK" sz="1200" dirty="0">
              <a:latin typeface="Tw Cen MT" panose="020B0602020104020603" pitchFamily="34" charset="0"/>
            </a:endParaRPr>
          </a:p>
          <a:p>
            <a:pPr>
              <a:lnSpc>
                <a:spcPct val="80000"/>
              </a:lnSpc>
            </a:pPr>
            <a:r>
              <a:rPr lang="da-DK" sz="1200" dirty="0">
                <a:latin typeface="Tw Cen MT" panose="020B0602020104020603" pitchFamily="34" charset="0"/>
              </a:rPr>
              <a:t>Der skal opgøres en </a:t>
            </a:r>
            <a:r>
              <a:rPr lang="da-DK" sz="1200" dirty="0" err="1">
                <a:latin typeface="Tw Cen MT" panose="020B0602020104020603" pitchFamily="34" charset="0"/>
              </a:rPr>
              <a:t>acontoprocent</a:t>
            </a:r>
            <a:r>
              <a:rPr lang="da-DK" sz="1200" dirty="0">
                <a:latin typeface="Tw Cen MT" panose="020B0602020104020603" pitchFamily="34" charset="0"/>
              </a:rPr>
              <a:t>, som er baseret på foregående års fradragsprocent. Hvis denne ikke kendes, skal fradragsprocenten fra året før anvendes.</a:t>
            </a:r>
          </a:p>
          <a:p>
            <a:pPr>
              <a:lnSpc>
                <a:spcPct val="80000"/>
              </a:lnSpc>
            </a:pPr>
            <a:r>
              <a:rPr lang="da-DK" sz="1200" dirty="0" err="1">
                <a:latin typeface="Tw Cen MT" panose="020B0602020104020603" pitchFamily="34" charset="0"/>
              </a:rPr>
              <a:t>Acontoprocenten</a:t>
            </a:r>
            <a:r>
              <a:rPr lang="da-DK" sz="1200" dirty="0">
                <a:latin typeface="Tw Cen MT" panose="020B0602020104020603" pitchFamily="34" charset="0"/>
              </a:rPr>
              <a:t> kan ikke ændres løbende og der kan ikke foretages kvartalsvis opgørelse, selv om tallene kendes</a:t>
            </a:r>
          </a:p>
          <a:p>
            <a:pPr>
              <a:lnSpc>
                <a:spcPct val="80000"/>
              </a:lnSpc>
            </a:pPr>
            <a:r>
              <a:rPr lang="da-DK" sz="1200" dirty="0">
                <a:latin typeface="Tw Cen MT" panose="020B0602020104020603" pitchFamily="34" charset="0"/>
              </a:rPr>
              <a:t>Der er ikke alternativer til denne fremgangsmåde</a:t>
            </a:r>
          </a:p>
          <a:p>
            <a:pPr>
              <a:lnSpc>
                <a:spcPct val="80000"/>
              </a:lnSpc>
            </a:pPr>
            <a:r>
              <a:rPr lang="da-DK" sz="1200" dirty="0">
                <a:latin typeface="Tw Cen MT" panose="020B0602020104020603" pitchFamily="34" charset="0"/>
              </a:rPr>
              <a:t>Endelig opgørelse for hele året foretages via den momsangivelse, som omfatter den 6. måned efter udløbet af regnskabsåret</a:t>
            </a:r>
          </a:p>
          <a:p>
            <a:pPr>
              <a:lnSpc>
                <a:spcPct val="80000"/>
              </a:lnSpc>
            </a:pPr>
            <a:r>
              <a:rPr lang="da-DK" sz="1200" dirty="0">
                <a:latin typeface="Tw Cen MT" panose="020B0602020104020603" pitchFamily="34" charset="0"/>
              </a:rPr>
              <a:t>Korrektionen må ikke indberettes via efterangivelse – dette vil udløse renteberegning</a:t>
            </a:r>
          </a:p>
          <a:p>
            <a:pPr>
              <a:lnSpc>
                <a:spcPct val="80000"/>
              </a:lnSpc>
            </a:pPr>
            <a:r>
              <a:rPr lang="da-DK" sz="1200" dirty="0">
                <a:latin typeface="Tw Cen MT" panose="020B0602020104020603" pitchFamily="34" charset="0"/>
              </a:rPr>
              <a:t>Nogle virksomheder fravælger </a:t>
            </a:r>
            <a:r>
              <a:rPr lang="da-DK" sz="1200" dirty="0" err="1">
                <a:latin typeface="Tw Cen MT" panose="020B0602020104020603" pitchFamily="34" charset="0"/>
              </a:rPr>
              <a:t>acontofradraget</a:t>
            </a:r>
            <a:r>
              <a:rPr lang="da-DK" sz="1200" dirty="0">
                <a:latin typeface="Tw Cen MT" panose="020B0602020104020603" pitchFamily="34" charset="0"/>
              </a:rPr>
              <a:t> og i stedet fradrages den fulde moms, og derefter korrigerer ved årets afslutning (typisk fordi de momsfrie indtægter er meget små). Dette er ikke lovligt og dermed skal korrektionen foretages via en efterangivelse = renter</a:t>
            </a:r>
          </a:p>
          <a:p>
            <a:pPr>
              <a:lnSpc>
                <a:spcPct val="80000"/>
              </a:lnSpc>
            </a:pPr>
            <a:r>
              <a:rPr lang="da-DK" sz="1200" dirty="0">
                <a:latin typeface="Tw Cen MT" panose="020B0602020104020603" pitchFamily="34" charset="0"/>
              </a:rPr>
              <a:t>Nystartede virksomheder skal opgøres deres </a:t>
            </a:r>
            <a:r>
              <a:rPr lang="da-DK" sz="1200" dirty="0" err="1">
                <a:latin typeface="Tw Cen MT" panose="020B0602020104020603" pitchFamily="34" charset="0"/>
              </a:rPr>
              <a:t>acontoprocent</a:t>
            </a:r>
            <a:r>
              <a:rPr lang="da-DK" sz="1200" dirty="0">
                <a:latin typeface="Tw Cen MT" panose="020B0602020104020603" pitchFamily="34" charset="0"/>
              </a:rPr>
              <a:t> for hver momsperiode/kvartal</a:t>
            </a:r>
          </a:p>
          <a:p>
            <a:pPr>
              <a:lnSpc>
                <a:spcPct val="80000"/>
              </a:lnSpc>
            </a:pPr>
            <a:r>
              <a:rPr lang="da-DK" sz="1200" dirty="0">
                <a:latin typeface="Tw Cen MT" panose="020B0602020104020603" pitchFamily="34" charset="0"/>
              </a:rPr>
              <a:t>Ved ophør skal der indsendes efterangivelse. Efter ansøgning kan der gives fritagelse for renter</a:t>
            </a:r>
          </a:p>
          <a:p>
            <a:pPr>
              <a:lnSpc>
                <a:spcPct val="80000"/>
              </a:lnSpc>
              <a:buFont typeface="Wingdings" panose="05000000000000000000" pitchFamily="2" charset="2"/>
              <a:buChar char="§"/>
            </a:pPr>
            <a:endParaRPr lang="da-DK" sz="1200" dirty="0">
              <a:latin typeface="Tw Cen MT" panose="020B0602020104020603" pitchFamily="34" charset="0"/>
            </a:endParaRPr>
          </a:p>
          <a:p>
            <a:pPr lvl="1">
              <a:lnSpc>
                <a:spcPct val="80000"/>
              </a:lnSpc>
              <a:buFont typeface="Wingdings" panose="05000000000000000000" pitchFamily="2" charset="2"/>
              <a:buChar char="§"/>
            </a:pPr>
            <a:endParaRPr lang="da-DK" sz="1200" dirty="0">
              <a:latin typeface="Tw Cen MT" panose="020B0602020104020603" pitchFamily="34" charset="0"/>
            </a:endParaRPr>
          </a:p>
        </p:txBody>
      </p:sp>
    </p:spTree>
    <p:extLst>
      <p:ext uri="{BB962C8B-B14F-4D97-AF65-F5344CB8AC3E}">
        <p14:creationId xmlns:p14="http://schemas.microsoft.com/office/powerpoint/2010/main" val="4837710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ChangeArrowheads="1"/>
          </p:cNvSpPr>
          <p:nvPr>
            <p:ph type="title"/>
          </p:nvPr>
        </p:nvSpPr>
        <p:spPr>
          <a:xfrm>
            <a:off x="310243" y="980836"/>
            <a:ext cx="6172200" cy="489701"/>
          </a:xfrm>
        </p:spPr>
        <p:txBody>
          <a:bodyPr>
            <a:normAutofit fontScale="90000"/>
          </a:bodyPr>
          <a:lstStyle/>
          <a:p>
            <a:pPr eaLnBrk="1" hangingPunct="1"/>
            <a:r>
              <a:rPr lang="da-DK" sz="2700" dirty="0">
                <a:latin typeface="Tw Cen MT" panose="020B0602020104020603" pitchFamily="34" charset="0"/>
              </a:rPr>
              <a:t>Moms - Delvis fradragsret</a:t>
            </a:r>
          </a:p>
        </p:txBody>
      </p:sp>
      <p:sp>
        <p:nvSpPr>
          <p:cNvPr id="114690" name="Rectangle 3"/>
          <p:cNvSpPr>
            <a:spLocks noGrp="1" noChangeArrowheads="1"/>
          </p:cNvSpPr>
          <p:nvPr>
            <p:ph type="body" idx="1"/>
          </p:nvPr>
        </p:nvSpPr>
        <p:spPr>
          <a:xfrm>
            <a:off x="1407887" y="2057402"/>
            <a:ext cx="6250215" cy="3693319"/>
          </a:xfrm>
        </p:spPr>
        <p:txBody>
          <a:bodyPr>
            <a:normAutofit/>
          </a:bodyPr>
          <a:lstStyle/>
          <a:p>
            <a:pPr>
              <a:lnSpc>
                <a:spcPct val="80000"/>
              </a:lnSpc>
            </a:pPr>
            <a:r>
              <a:rPr lang="da-DK" sz="1600" dirty="0"/>
              <a:t>Ny indberetningspligt:</a:t>
            </a:r>
          </a:p>
          <a:p>
            <a:pPr>
              <a:lnSpc>
                <a:spcPct val="80000"/>
              </a:lnSpc>
            </a:pPr>
            <a:endParaRPr lang="da-DK" sz="1600" dirty="0"/>
          </a:p>
          <a:p>
            <a:pPr lvl="1">
              <a:lnSpc>
                <a:spcPct val="80000"/>
              </a:lnSpc>
            </a:pPr>
            <a:r>
              <a:rPr lang="da-DK" sz="1400" dirty="0"/>
              <a:t>En gang årligt skal momsregistrerede virksomheder oplyse, om de har salg, som er fritaget efter momslovens § 13</a:t>
            </a:r>
          </a:p>
          <a:p>
            <a:pPr lvl="1">
              <a:lnSpc>
                <a:spcPct val="80000"/>
              </a:lnSpc>
            </a:pPr>
            <a:endParaRPr lang="da-DK" sz="1400" dirty="0"/>
          </a:p>
          <a:p>
            <a:pPr lvl="1">
              <a:lnSpc>
                <a:spcPct val="80000"/>
              </a:lnSpc>
            </a:pPr>
            <a:r>
              <a:rPr lang="da-DK" sz="1400" dirty="0"/>
              <a:t>Indberetningen sker via momsangivelsen, som dækker juni måned.</a:t>
            </a:r>
          </a:p>
          <a:p>
            <a:pPr lvl="1">
              <a:lnSpc>
                <a:spcPct val="80000"/>
              </a:lnSpc>
            </a:pPr>
            <a:endParaRPr lang="da-DK" sz="1400" dirty="0"/>
          </a:p>
          <a:p>
            <a:pPr lvl="1">
              <a:lnSpc>
                <a:spcPct val="80000"/>
              </a:lnSpc>
            </a:pPr>
            <a:r>
              <a:rPr lang="da-DK" sz="1400" dirty="0"/>
              <a:t>Hvis ja, skal deres aconto fradragsprocent oplyses</a:t>
            </a:r>
          </a:p>
          <a:p>
            <a:pPr lvl="1">
              <a:lnSpc>
                <a:spcPct val="80000"/>
              </a:lnSpc>
            </a:pPr>
            <a:endParaRPr lang="da-DK" sz="1400" dirty="0"/>
          </a:p>
          <a:p>
            <a:pPr lvl="2">
              <a:lnSpc>
                <a:spcPct val="80000"/>
              </a:lnSpc>
            </a:pPr>
            <a:r>
              <a:rPr lang="da-DK" sz="1000" dirty="0"/>
              <a:t>Omsætning efter § 34 (eksport, salg til fly, skibe m.fl.) er ikke omfattet</a:t>
            </a:r>
          </a:p>
          <a:p>
            <a:pPr lvl="2">
              <a:lnSpc>
                <a:spcPct val="80000"/>
              </a:lnSpc>
            </a:pPr>
            <a:r>
              <a:rPr lang="da-DK" sz="1000" dirty="0"/>
              <a:t>Tilskud, donationer mv. er ikke omfattet</a:t>
            </a:r>
          </a:p>
          <a:p>
            <a:pPr>
              <a:lnSpc>
                <a:spcPct val="80000"/>
              </a:lnSpc>
            </a:pPr>
            <a:endParaRPr lang="da-DK" sz="1200" dirty="0">
              <a:latin typeface="Tw Cen MT" panose="020B0602020104020603" pitchFamily="34" charset="0"/>
            </a:endParaRPr>
          </a:p>
          <a:p>
            <a:pPr lvl="1">
              <a:lnSpc>
                <a:spcPct val="80000"/>
              </a:lnSpc>
            </a:pPr>
            <a:endParaRPr lang="da-DK" sz="1000" dirty="0">
              <a:latin typeface="Tw Cen MT" panose="020B0602020104020603" pitchFamily="34" charset="0"/>
            </a:endParaRPr>
          </a:p>
        </p:txBody>
      </p:sp>
    </p:spTree>
    <p:extLst>
      <p:ext uri="{BB962C8B-B14F-4D97-AF65-F5344CB8AC3E}">
        <p14:creationId xmlns:p14="http://schemas.microsoft.com/office/powerpoint/2010/main" val="5102755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0CE1A6-D0F6-7ECE-177A-98ED710DCCE1}"/>
              </a:ext>
            </a:extLst>
          </p:cNvPr>
          <p:cNvSpPr>
            <a:spLocks noGrp="1"/>
          </p:cNvSpPr>
          <p:nvPr>
            <p:ph type="title"/>
          </p:nvPr>
        </p:nvSpPr>
        <p:spPr>
          <a:xfrm>
            <a:off x="457200" y="692696"/>
            <a:ext cx="8229600" cy="1008112"/>
          </a:xfrm>
        </p:spPr>
        <p:txBody>
          <a:bodyPr>
            <a:noAutofit/>
          </a:bodyPr>
          <a:lstStyle/>
          <a:p>
            <a:r>
              <a:rPr lang="da-DK" sz="2800" dirty="0"/>
              <a:t>Regulering løbende og indberetning af fradragsprocent</a:t>
            </a:r>
          </a:p>
        </p:txBody>
      </p:sp>
      <p:pic>
        <p:nvPicPr>
          <p:cNvPr id="4" name="Pladsholder til indhold 3" descr="Et billede, der indeholder tekst, elektronik, skærmbillede, software&#10;&#10;Automatisk genereret beskrivelse">
            <a:extLst>
              <a:ext uri="{FF2B5EF4-FFF2-40B4-BE49-F238E27FC236}">
                <a16:creationId xmlns:a16="http://schemas.microsoft.com/office/drawing/2014/main" id="{EA2BBA25-2786-979E-D8BC-8588271B9E9A}"/>
              </a:ext>
            </a:extLst>
          </p:cNvPr>
          <p:cNvPicPr>
            <a:picLocks noGrp="1" noChangeAspect="1"/>
          </p:cNvPicPr>
          <p:nvPr>
            <p:ph idx="1"/>
          </p:nvPr>
        </p:nvPicPr>
        <p:blipFill rotWithShape="1">
          <a:blip r:embed="rId2"/>
          <a:srcRect l="13982" t="38056" r="13751" b="15977"/>
          <a:stretch/>
        </p:blipFill>
        <p:spPr bwMode="auto">
          <a:xfrm>
            <a:off x="1420275" y="2226469"/>
            <a:ext cx="6303451" cy="326350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98706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0FC45-D4E5-7FAA-93F0-A5C8AE1AE8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61B3A74-95B3-8507-31C4-A2DA34B424AD}"/>
              </a:ext>
            </a:extLst>
          </p:cNvPr>
          <p:cNvSpPr>
            <a:spLocks noGrp="1"/>
          </p:cNvSpPr>
          <p:nvPr>
            <p:ph type="title"/>
          </p:nvPr>
        </p:nvSpPr>
        <p:spPr>
          <a:xfrm>
            <a:off x="457200" y="620688"/>
            <a:ext cx="8229600" cy="796950"/>
          </a:xfrm>
        </p:spPr>
        <p:txBody>
          <a:bodyPr>
            <a:normAutofit/>
          </a:bodyPr>
          <a:lstStyle/>
          <a:p>
            <a:r>
              <a:rPr lang="da-DK" sz="3200" dirty="0"/>
              <a:t>Lovforslag L 79</a:t>
            </a:r>
          </a:p>
        </p:txBody>
      </p:sp>
      <p:sp>
        <p:nvSpPr>
          <p:cNvPr id="3" name="Pladsholder til indhold 2">
            <a:extLst>
              <a:ext uri="{FF2B5EF4-FFF2-40B4-BE49-F238E27FC236}">
                <a16:creationId xmlns:a16="http://schemas.microsoft.com/office/drawing/2014/main" id="{C44E5CBE-D8C4-E085-3450-70935FBC7EB8}"/>
              </a:ext>
            </a:extLst>
          </p:cNvPr>
          <p:cNvSpPr>
            <a:spLocks noGrp="1"/>
          </p:cNvSpPr>
          <p:nvPr>
            <p:ph idx="1"/>
          </p:nvPr>
        </p:nvSpPr>
        <p:spPr/>
        <p:txBody>
          <a:bodyPr>
            <a:normAutofit/>
          </a:bodyPr>
          <a:lstStyle/>
          <a:p>
            <a:pPr marL="360000" lvl="1" indent="-180000">
              <a:buNone/>
            </a:pPr>
            <a:endParaRPr lang="da-DK" sz="1600" dirty="0">
              <a:latin typeface="Arial" pitchFamily="34" charset="0"/>
              <a:cs typeface="Arial" pitchFamily="34" charset="0"/>
            </a:endParaRPr>
          </a:p>
          <a:p>
            <a:pPr marL="1217250" lvl="3" indent="-180000"/>
            <a:endParaRPr lang="da-DK" sz="1400" dirty="0">
              <a:latin typeface="Arial" pitchFamily="34" charset="0"/>
              <a:cs typeface="Arial" pitchFamily="34" charset="0"/>
            </a:endParaRPr>
          </a:p>
          <a:p>
            <a:pPr marL="760050" lvl="2" indent="-180000"/>
            <a:endParaRPr lang="da-DK" sz="1400" dirty="0">
              <a:latin typeface="Arial" pitchFamily="34" charset="0"/>
              <a:cs typeface="Arial" pitchFamily="34" charset="0"/>
            </a:endParaRPr>
          </a:p>
          <a:p>
            <a:pPr marL="760050" lvl="2" indent="-180000"/>
            <a:r>
              <a:rPr lang="da-DK" sz="1800" dirty="0">
                <a:latin typeface="Arial" pitchFamily="34" charset="0"/>
                <a:cs typeface="Arial" pitchFamily="34" charset="0"/>
              </a:rPr>
              <a:t>Flymoms</a:t>
            </a:r>
          </a:p>
          <a:p>
            <a:pPr marL="760050" lvl="2" indent="-180000"/>
            <a:endParaRPr lang="da-DK" sz="1800" dirty="0">
              <a:latin typeface="Arial" pitchFamily="34" charset="0"/>
              <a:cs typeface="Arial" pitchFamily="34" charset="0"/>
            </a:endParaRPr>
          </a:p>
          <a:p>
            <a:pPr marL="1217250" lvl="3" indent="-180000"/>
            <a:r>
              <a:rPr lang="da-DK" sz="1400" dirty="0">
                <a:latin typeface="Arial" pitchFamily="34" charset="0"/>
                <a:cs typeface="Arial" pitchFamily="34" charset="0"/>
              </a:rPr>
              <a:t>Nulmoms på personbefordring med fly. Hidtil har personbefordring været fritaget for moms uden adgang til momsfradrag, medmindre der var tale om et flyselskab, som overvejende fløj i udenrigstrafik. Lovændringen betyder at de ”rene” indenrigsselskaber får fuldt momsfradrag.</a:t>
            </a:r>
          </a:p>
          <a:p>
            <a:pPr marL="360000" lvl="1" indent="-180000"/>
            <a:endParaRPr lang="da-DK" dirty="0">
              <a:latin typeface="Tw Cen MT" panose="020B0602020104020603" pitchFamily="34" charset="0"/>
              <a:cs typeface="Arial" pitchFamily="34" charset="0"/>
            </a:endParaRPr>
          </a:p>
          <a:p>
            <a:pPr marL="360000" lvl="1" indent="-180000"/>
            <a:endParaRPr lang="da-DK" dirty="0">
              <a:latin typeface="Tw Cen MT" panose="020B0602020104020603" pitchFamily="34" charset="0"/>
              <a:cs typeface="Arial" pitchFamily="34" charset="0"/>
            </a:endParaRPr>
          </a:p>
          <a:p>
            <a:pPr marL="760050" lvl="2" indent="-180000"/>
            <a:endParaRPr lang="da-DK" dirty="0">
              <a:latin typeface="Tw Cen MT" panose="020B0602020104020603" pitchFamily="34" charset="0"/>
              <a:cs typeface="Arial" pitchFamily="34" charset="0"/>
            </a:endParaRPr>
          </a:p>
          <a:p>
            <a:pPr marL="1217250" lvl="3" indent="-180000"/>
            <a:endParaRPr lang="da-DK" dirty="0">
              <a:latin typeface="Tw Cen MT" panose="020B0602020104020603"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1600" dirty="0">
              <a:latin typeface="Arial" pitchFamily="34" charset="0"/>
              <a:cs typeface="Arial" pitchFamily="34" charset="0"/>
            </a:endParaRPr>
          </a:p>
        </p:txBody>
      </p:sp>
      <p:sp>
        <p:nvSpPr>
          <p:cNvPr id="5" name="Pladsholder til diasnummer 4">
            <a:extLst>
              <a:ext uri="{FF2B5EF4-FFF2-40B4-BE49-F238E27FC236}">
                <a16:creationId xmlns:a16="http://schemas.microsoft.com/office/drawing/2014/main" id="{669C654F-7164-3B55-A781-C179D4965B37}"/>
              </a:ext>
            </a:extLst>
          </p:cNvPr>
          <p:cNvSpPr>
            <a:spLocks noGrp="1"/>
          </p:cNvSpPr>
          <p:nvPr>
            <p:ph type="sldNum" sz="quarter" idx="12"/>
          </p:nvPr>
        </p:nvSpPr>
        <p:spPr/>
        <p:txBody>
          <a:bodyPr/>
          <a:lstStyle/>
          <a:p>
            <a:fld id="{6734F1DF-5DF1-462A-957E-E6289486E9B8}" type="slidenum">
              <a:rPr lang="da-DK" smtClean="0"/>
              <a:pPr/>
              <a:t>5</a:t>
            </a:fld>
            <a:endParaRPr lang="da-DK"/>
          </a:p>
        </p:txBody>
      </p:sp>
    </p:spTree>
    <p:extLst>
      <p:ext uri="{BB962C8B-B14F-4D97-AF65-F5344CB8AC3E}">
        <p14:creationId xmlns:p14="http://schemas.microsoft.com/office/powerpoint/2010/main" val="4204317254"/>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724942"/>
          </a:xfrm>
        </p:spPr>
        <p:txBody>
          <a:bodyPr>
            <a:normAutofit/>
          </a:bodyPr>
          <a:lstStyle/>
          <a:p>
            <a:r>
              <a:rPr lang="da-DK" sz="3600" dirty="0">
                <a:latin typeface="Tw Cen MT" panose="020B0602020104020603" pitchFamily="34" charset="0"/>
              </a:rPr>
              <a:t>Lønsumsafgift</a:t>
            </a:r>
          </a:p>
        </p:txBody>
      </p:sp>
      <p:sp>
        <p:nvSpPr>
          <p:cNvPr id="5" name="Pladsholder til indhold 4"/>
          <p:cNvSpPr>
            <a:spLocks noGrp="1"/>
          </p:cNvSpPr>
          <p:nvPr>
            <p:ph idx="1"/>
          </p:nvPr>
        </p:nvSpPr>
        <p:spPr/>
        <p:txBody>
          <a:bodyPr>
            <a:normAutofit/>
          </a:bodyPr>
          <a:lstStyle/>
          <a:p>
            <a:pPr marL="0" indent="0">
              <a:buNone/>
            </a:pPr>
            <a:r>
              <a:rPr lang="da-DK" sz="1600" dirty="0">
                <a:latin typeface="Tw Cen MT" panose="020B0602020104020603" pitchFamily="34" charset="0"/>
              </a:rPr>
              <a:t>Pligt til at betale lønsumsafgift:</a:t>
            </a:r>
          </a:p>
          <a:p>
            <a:endParaRPr lang="da-DK" sz="1600" dirty="0">
              <a:latin typeface="Tw Cen MT" panose="020B0602020104020603" pitchFamily="34" charset="0"/>
            </a:endParaRPr>
          </a:p>
          <a:p>
            <a:pPr lvl="1">
              <a:buFont typeface="Wingdings" panose="05000000000000000000" pitchFamily="2" charset="2"/>
              <a:buChar char="§"/>
            </a:pPr>
            <a:r>
              <a:rPr lang="da-DK" sz="1600" dirty="0">
                <a:latin typeface="Tw Cen MT" panose="020B0602020104020603" pitchFamily="34" charset="0"/>
              </a:rPr>
              <a:t>Sundhedsområdet</a:t>
            </a:r>
          </a:p>
          <a:p>
            <a:pPr lvl="1">
              <a:buFont typeface="Wingdings" panose="05000000000000000000" pitchFamily="2" charset="2"/>
              <a:buChar char="§"/>
            </a:pPr>
            <a:r>
              <a:rPr lang="da-DK" sz="1600" dirty="0">
                <a:latin typeface="Tw Cen MT" panose="020B0602020104020603" pitchFamily="34" charset="0"/>
              </a:rPr>
              <a:t>Undervisning, momsfrie kurser</a:t>
            </a:r>
          </a:p>
          <a:p>
            <a:pPr lvl="1">
              <a:buFont typeface="Wingdings" panose="05000000000000000000" pitchFamily="2" charset="2"/>
              <a:buChar char="§"/>
            </a:pPr>
            <a:r>
              <a:rPr lang="da-DK" sz="1600" dirty="0">
                <a:latin typeface="Tw Cen MT" panose="020B0602020104020603" pitchFamily="34" charset="0"/>
              </a:rPr>
              <a:t>Kulturelle aktiviteter (museerne fritaget)</a:t>
            </a:r>
          </a:p>
          <a:p>
            <a:pPr lvl="1">
              <a:buFont typeface="Wingdings" panose="05000000000000000000" pitchFamily="2" charset="2"/>
              <a:buChar char="§"/>
            </a:pPr>
            <a:r>
              <a:rPr lang="da-DK" sz="1600" dirty="0">
                <a:latin typeface="Tw Cen MT" panose="020B0602020104020603" pitchFamily="34" charset="0"/>
              </a:rPr>
              <a:t>Finansielle aktiviteter </a:t>
            </a:r>
          </a:p>
          <a:p>
            <a:pPr lvl="1">
              <a:buFont typeface="Wingdings" panose="05000000000000000000" pitchFamily="2" charset="2"/>
              <a:buChar char="§"/>
            </a:pPr>
            <a:r>
              <a:rPr lang="da-DK" sz="1600" dirty="0">
                <a:latin typeface="Tw Cen MT" panose="020B0602020104020603" pitchFamily="34" charset="0"/>
              </a:rPr>
              <a:t>Lotterier, spil om penge</a:t>
            </a:r>
          </a:p>
          <a:p>
            <a:pPr lvl="1">
              <a:buFont typeface="Wingdings" panose="05000000000000000000" pitchFamily="2" charset="2"/>
              <a:buChar char="§"/>
            </a:pPr>
            <a:r>
              <a:rPr lang="da-DK" sz="1600" dirty="0">
                <a:latin typeface="Tw Cen MT" panose="020B0602020104020603" pitchFamily="34" charset="0"/>
              </a:rPr>
              <a:t>Personbefordring</a:t>
            </a:r>
          </a:p>
          <a:p>
            <a:pPr lvl="1">
              <a:buFont typeface="Wingdings" panose="05000000000000000000" pitchFamily="2" charset="2"/>
              <a:buChar char="§"/>
            </a:pPr>
            <a:r>
              <a:rPr lang="da-DK" sz="1600" dirty="0">
                <a:latin typeface="Tw Cen MT" panose="020B0602020104020603" pitchFamily="34" charset="0"/>
              </a:rPr>
              <a:t>Bedemænd</a:t>
            </a:r>
          </a:p>
          <a:p>
            <a:pPr lvl="1">
              <a:buFont typeface="Wingdings" panose="05000000000000000000" pitchFamily="2" charset="2"/>
              <a:buChar char="§"/>
            </a:pPr>
            <a:r>
              <a:rPr lang="da-DK" sz="1600" dirty="0">
                <a:latin typeface="Tw Cen MT" panose="020B0602020104020603" pitchFamily="34" charset="0"/>
              </a:rPr>
              <a:t>Selvstændige grupper</a:t>
            </a:r>
          </a:p>
          <a:p>
            <a:pPr lvl="1">
              <a:buFont typeface="Wingdings" panose="05000000000000000000" pitchFamily="2" charset="2"/>
              <a:buChar char="§"/>
            </a:pPr>
            <a:r>
              <a:rPr lang="da-DK" sz="1600" dirty="0">
                <a:latin typeface="Tw Cen MT" panose="020B0602020104020603" pitchFamily="34" charset="0"/>
              </a:rPr>
              <a:t>Anden økonomisk virksomhed</a:t>
            </a:r>
          </a:p>
          <a:p>
            <a:pPr lvl="1">
              <a:buFont typeface="Wingdings" panose="05000000000000000000" pitchFamily="2" charset="2"/>
              <a:buChar char="§"/>
            </a:pPr>
            <a:r>
              <a:rPr lang="da-DK" sz="1600" dirty="0">
                <a:latin typeface="Tw Cen MT" panose="020B0602020104020603" pitchFamily="34" charset="0"/>
              </a:rPr>
              <a:t>Import og produktion af aviser</a:t>
            </a:r>
          </a:p>
          <a:p>
            <a:pPr lvl="1"/>
            <a:endParaRPr lang="da-DK" sz="1600" dirty="0">
              <a:latin typeface="Tw Cen MT" panose="020B0602020104020603" pitchFamily="34" charset="0"/>
            </a:endParaRPr>
          </a:p>
          <a:p>
            <a:pPr lvl="2">
              <a:buNone/>
            </a:pPr>
            <a:endParaRPr lang="da-DK" sz="1600" dirty="0">
              <a:latin typeface="Tw Cen MT" panose="020B0602020104020603" pitchFamily="34" charset="0"/>
            </a:endParaRPr>
          </a:p>
        </p:txBody>
      </p:sp>
      <p:sp>
        <p:nvSpPr>
          <p:cNvPr id="6" name="Pladsholder til diasnummer 5"/>
          <p:cNvSpPr>
            <a:spLocks noGrp="1"/>
          </p:cNvSpPr>
          <p:nvPr>
            <p:ph type="sldNum" sz="quarter" idx="4294967295"/>
          </p:nvPr>
        </p:nvSpPr>
        <p:spPr>
          <a:xfrm>
            <a:off x="6553200" y="6356352"/>
            <a:ext cx="2133600" cy="365125"/>
          </a:xfrm>
          <a:prstGeom prst="rect">
            <a:avLst/>
          </a:prstGeom>
        </p:spPr>
        <p:txBody>
          <a:bodyPr/>
          <a:lstStyle/>
          <a:p>
            <a:fld id="{6734F1DF-5DF1-462A-957E-E6289486E9B8}" type="slidenum">
              <a:rPr lang="da-DK" smtClean="0"/>
              <a:pPr/>
              <a:t>50</a:t>
            </a:fld>
            <a:endParaRPr lang="da-DK"/>
          </a:p>
        </p:txBody>
      </p:sp>
    </p:spTree>
    <p:extLst>
      <p:ext uri="{BB962C8B-B14F-4D97-AF65-F5344CB8AC3E}">
        <p14:creationId xmlns:p14="http://schemas.microsoft.com/office/powerpoint/2010/main" val="2058968485"/>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20688"/>
            <a:ext cx="8229600" cy="796950"/>
          </a:xfrm>
        </p:spPr>
        <p:txBody>
          <a:bodyPr>
            <a:normAutofit/>
          </a:bodyPr>
          <a:lstStyle/>
          <a:p>
            <a:r>
              <a:rPr lang="da-DK" sz="3600" dirty="0">
                <a:latin typeface="Tw Cen MT" panose="020B0602020104020603" pitchFamily="34" charset="0"/>
              </a:rPr>
              <a:t>Lønsumsafgift</a:t>
            </a:r>
          </a:p>
        </p:txBody>
      </p:sp>
      <p:sp>
        <p:nvSpPr>
          <p:cNvPr id="5" name="Pladsholder til indhold 4"/>
          <p:cNvSpPr>
            <a:spLocks noGrp="1"/>
          </p:cNvSpPr>
          <p:nvPr>
            <p:ph idx="1"/>
          </p:nvPr>
        </p:nvSpPr>
        <p:spPr/>
        <p:txBody>
          <a:bodyPr>
            <a:normAutofit/>
          </a:bodyPr>
          <a:lstStyle/>
          <a:p>
            <a:pPr marL="0" indent="0">
              <a:buNone/>
            </a:pPr>
            <a:r>
              <a:rPr lang="da-DK" sz="1800" dirty="0">
                <a:latin typeface="Tw Cen MT" panose="020B0602020104020603" pitchFamily="34" charset="0"/>
              </a:rPr>
              <a:t>Fritagelser</a:t>
            </a:r>
          </a:p>
          <a:p>
            <a:pPr marL="0" indent="0">
              <a:buNone/>
            </a:pPr>
            <a:endParaRPr lang="da-DK" dirty="0">
              <a:latin typeface="Tw Cen MT" panose="020B0602020104020603" pitchFamily="34" charset="0"/>
            </a:endParaRPr>
          </a:p>
          <a:p>
            <a:pPr lvl="1">
              <a:buFont typeface="Wingdings" panose="05000000000000000000" pitchFamily="2" charset="2"/>
              <a:buChar char="§"/>
            </a:pPr>
            <a:r>
              <a:rPr lang="da-DK" sz="1600" dirty="0">
                <a:latin typeface="Tw Cen MT" panose="020B0602020104020603" pitchFamily="34" charset="0"/>
              </a:rPr>
              <a:t>Social forsorg og bistand</a:t>
            </a:r>
          </a:p>
          <a:p>
            <a:pPr lvl="1">
              <a:buFont typeface="Wingdings" panose="05000000000000000000" pitchFamily="2" charset="2"/>
              <a:buChar char="§"/>
            </a:pPr>
            <a:r>
              <a:rPr lang="da-DK" sz="1600" dirty="0">
                <a:latin typeface="Tw Cen MT" panose="020B0602020104020603" pitchFamily="34" charset="0"/>
              </a:rPr>
              <a:t>Kunstnerisk virksomhed </a:t>
            </a:r>
          </a:p>
          <a:p>
            <a:pPr lvl="2">
              <a:buFont typeface="Wingdings" panose="05000000000000000000" pitchFamily="2" charset="2"/>
              <a:buChar char="§"/>
            </a:pPr>
            <a:r>
              <a:rPr lang="da-DK" sz="1600" dirty="0">
                <a:latin typeface="Tw Cen MT" panose="020B0602020104020603" pitchFamily="34" charset="0"/>
              </a:rPr>
              <a:t>Omfatter blandt andet foredragsvirksomhed</a:t>
            </a:r>
          </a:p>
          <a:p>
            <a:pPr lvl="1">
              <a:buFont typeface="Wingdings" panose="05000000000000000000" pitchFamily="2" charset="2"/>
              <a:buChar char="§"/>
            </a:pPr>
            <a:r>
              <a:rPr lang="da-DK" sz="1600" dirty="0">
                <a:latin typeface="Tw Cen MT" panose="020B0602020104020603" pitchFamily="34" charset="0"/>
              </a:rPr>
              <a:t>Velgørende foreninger, genbrugsbutikker (frivillig arbejdskraft, overskud til almenvelgørende formål) og velgørende foreninger</a:t>
            </a:r>
          </a:p>
          <a:p>
            <a:pPr lvl="2">
              <a:buFont typeface="Wingdings" panose="05000000000000000000" pitchFamily="2" charset="2"/>
              <a:buChar char="§"/>
            </a:pPr>
            <a:r>
              <a:rPr lang="da-DK" sz="1600" dirty="0">
                <a:latin typeface="Tw Cen MT" panose="020B0602020104020603" pitchFamily="34" charset="0"/>
              </a:rPr>
              <a:t>ML § 13, stk. 1, nr. 17, 18 og 21</a:t>
            </a:r>
          </a:p>
          <a:p>
            <a:pPr lvl="1">
              <a:buFont typeface="Wingdings" panose="05000000000000000000" pitchFamily="2" charset="2"/>
              <a:buChar char="§"/>
            </a:pPr>
            <a:r>
              <a:rPr lang="da-DK" sz="1600" dirty="0">
                <a:latin typeface="Tw Cen MT" panose="020B0602020104020603" pitchFamily="34" charset="0"/>
              </a:rPr>
              <a:t>Investeringsguld </a:t>
            </a:r>
          </a:p>
          <a:p>
            <a:endParaRPr lang="da-DK" dirty="0"/>
          </a:p>
          <a:p>
            <a:pPr lvl="2">
              <a:buNone/>
            </a:pPr>
            <a:endParaRPr lang="da-DK" dirty="0"/>
          </a:p>
          <a:p>
            <a:pPr lvl="2">
              <a:buNone/>
            </a:pPr>
            <a:endParaRPr lang="da-DK" dirty="0"/>
          </a:p>
        </p:txBody>
      </p:sp>
      <p:sp>
        <p:nvSpPr>
          <p:cNvPr id="6" name="Pladsholder til diasnummer 5"/>
          <p:cNvSpPr>
            <a:spLocks noGrp="1"/>
          </p:cNvSpPr>
          <p:nvPr>
            <p:ph type="sldNum" sz="quarter" idx="4294967295"/>
          </p:nvPr>
        </p:nvSpPr>
        <p:spPr>
          <a:xfrm>
            <a:off x="6553200" y="6356352"/>
            <a:ext cx="2133600" cy="365125"/>
          </a:xfrm>
          <a:prstGeom prst="rect">
            <a:avLst/>
          </a:prstGeom>
        </p:spPr>
        <p:txBody>
          <a:bodyPr/>
          <a:lstStyle/>
          <a:p>
            <a:fld id="{6734F1DF-5DF1-462A-957E-E6289486E9B8}" type="slidenum">
              <a:rPr lang="da-DK" smtClean="0"/>
              <a:pPr/>
              <a:t>51</a:t>
            </a:fld>
            <a:endParaRPr lang="da-DK"/>
          </a:p>
        </p:txBody>
      </p:sp>
    </p:spTree>
    <p:extLst>
      <p:ext uri="{BB962C8B-B14F-4D97-AF65-F5344CB8AC3E}">
        <p14:creationId xmlns:p14="http://schemas.microsoft.com/office/powerpoint/2010/main" val="510279012"/>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764704"/>
            <a:ext cx="8229600" cy="652934"/>
          </a:xfrm>
        </p:spPr>
        <p:txBody>
          <a:bodyPr>
            <a:normAutofit/>
          </a:bodyPr>
          <a:lstStyle/>
          <a:p>
            <a:r>
              <a:rPr lang="da-DK" sz="3600" dirty="0">
                <a:latin typeface="Tw Cen MT" panose="020B0602020104020603" pitchFamily="34" charset="0"/>
              </a:rPr>
              <a:t>Lønsumsafgift</a:t>
            </a:r>
          </a:p>
        </p:txBody>
      </p:sp>
      <p:sp>
        <p:nvSpPr>
          <p:cNvPr id="5" name="Pladsholder til indhold 4"/>
          <p:cNvSpPr>
            <a:spLocks noGrp="1"/>
          </p:cNvSpPr>
          <p:nvPr>
            <p:ph idx="1"/>
          </p:nvPr>
        </p:nvSpPr>
        <p:spPr/>
        <p:txBody>
          <a:bodyPr>
            <a:normAutofit/>
          </a:bodyPr>
          <a:lstStyle/>
          <a:p>
            <a:pPr marL="0" indent="0">
              <a:buNone/>
            </a:pPr>
            <a:r>
              <a:rPr lang="da-DK" sz="1800" dirty="0">
                <a:latin typeface="Tw Cen MT" panose="020B0602020104020603" pitchFamily="34" charset="0"/>
              </a:rPr>
              <a:t>Fritagelser</a:t>
            </a:r>
          </a:p>
          <a:p>
            <a:pPr lvl="1"/>
            <a:endParaRPr lang="da-DK" dirty="0">
              <a:latin typeface="Tw Cen MT" panose="020B0602020104020603" pitchFamily="34" charset="0"/>
            </a:endParaRPr>
          </a:p>
          <a:p>
            <a:pPr lvl="1">
              <a:buFont typeface="Wingdings" panose="05000000000000000000" pitchFamily="2" charset="2"/>
              <a:buChar char="§"/>
            </a:pPr>
            <a:r>
              <a:rPr lang="da-DK" sz="1700" dirty="0">
                <a:latin typeface="Tw Cen MT" panose="020B0602020104020603" pitchFamily="34" charset="0"/>
              </a:rPr>
              <a:t>Udlejning og bortforpagtning af fast ejendom</a:t>
            </a:r>
          </a:p>
          <a:p>
            <a:pPr lvl="1">
              <a:buFont typeface="Wingdings" panose="05000000000000000000" pitchFamily="2" charset="2"/>
              <a:buChar char="§"/>
            </a:pPr>
            <a:r>
              <a:rPr lang="da-DK" sz="1700" dirty="0">
                <a:latin typeface="Tw Cen MT" panose="020B0602020104020603" pitchFamily="34" charset="0"/>
              </a:rPr>
              <a:t>Persontransport til og fra udlandet</a:t>
            </a:r>
          </a:p>
          <a:p>
            <a:pPr lvl="1">
              <a:buFont typeface="Wingdings" panose="05000000000000000000" pitchFamily="2" charset="2"/>
              <a:buChar char="§"/>
            </a:pPr>
            <a:r>
              <a:rPr lang="da-DK" sz="1700" dirty="0">
                <a:latin typeface="Tw Cen MT" panose="020B0602020104020603" pitchFamily="34" charset="0"/>
              </a:rPr>
              <a:t>Undervisning</a:t>
            </a:r>
          </a:p>
          <a:p>
            <a:pPr lvl="2">
              <a:buFont typeface="Wingdings" panose="05000000000000000000" pitchFamily="2" charset="2"/>
              <a:buChar char="§"/>
            </a:pPr>
            <a:r>
              <a:rPr lang="da-DK" sz="1700" dirty="0">
                <a:latin typeface="Tw Cen MT" panose="020B0602020104020603" pitchFamily="34" charset="0"/>
              </a:rPr>
              <a:t>Folkeskoler, gymnasier, videregående uddannelser</a:t>
            </a:r>
          </a:p>
          <a:p>
            <a:pPr lvl="2">
              <a:buFont typeface="Wingdings" panose="05000000000000000000" pitchFamily="2" charset="2"/>
              <a:buChar char="§"/>
            </a:pPr>
            <a:r>
              <a:rPr lang="da-DK" sz="1700" dirty="0">
                <a:latin typeface="Tw Cen MT" panose="020B0602020104020603" pitchFamily="34" charset="0"/>
              </a:rPr>
              <a:t>Erhvervsskoler og FGU-institutioner (tidligere produktionsskoler)</a:t>
            </a:r>
          </a:p>
          <a:p>
            <a:pPr lvl="2">
              <a:buFont typeface="Wingdings" panose="05000000000000000000" pitchFamily="2" charset="2"/>
              <a:buChar char="§"/>
            </a:pPr>
            <a:r>
              <a:rPr lang="da-DK" sz="1700" dirty="0">
                <a:latin typeface="Tw Cen MT" panose="020B0602020104020603" pitchFamily="34" charset="0"/>
              </a:rPr>
              <a:t>Folkeoplysende voksenundervisning </a:t>
            </a:r>
            <a:r>
              <a:rPr lang="da-DK" sz="1700" dirty="0" err="1">
                <a:latin typeface="Tw Cen MT" panose="020B0602020104020603" pitchFamily="34" charset="0"/>
              </a:rPr>
              <a:t>o.lign</a:t>
            </a:r>
            <a:r>
              <a:rPr lang="da-DK" sz="1700" dirty="0">
                <a:latin typeface="Tw Cen MT" panose="020B0602020104020603" pitchFamily="34" charset="0"/>
              </a:rPr>
              <a:t>.</a:t>
            </a:r>
          </a:p>
          <a:p>
            <a:pPr lvl="2">
              <a:buFont typeface="Wingdings" panose="05000000000000000000" pitchFamily="2" charset="2"/>
              <a:buChar char="§"/>
            </a:pPr>
            <a:r>
              <a:rPr lang="da-DK" sz="1700" dirty="0">
                <a:latin typeface="Tw Cen MT" panose="020B0602020104020603" pitchFamily="34" charset="0"/>
              </a:rPr>
              <a:t>Arbejdsmarkedsuddannelser</a:t>
            </a:r>
          </a:p>
          <a:p>
            <a:pPr lvl="2">
              <a:buFont typeface="Wingdings" panose="05000000000000000000" pitchFamily="2" charset="2"/>
              <a:buChar char="§"/>
            </a:pPr>
            <a:r>
              <a:rPr lang="da-DK" sz="1700" dirty="0" err="1">
                <a:latin typeface="Tw Cen MT" panose="020B0602020104020603" pitchFamily="34" charset="0"/>
              </a:rPr>
              <a:t>Videnspædagogiske</a:t>
            </a:r>
            <a:r>
              <a:rPr lang="da-DK" sz="1700" dirty="0">
                <a:latin typeface="Tw Cen MT" panose="020B0602020104020603" pitchFamily="34" charset="0"/>
              </a:rPr>
              <a:t> Aktivitetscentre</a:t>
            </a:r>
          </a:p>
          <a:p>
            <a:endParaRPr lang="da-DK" dirty="0">
              <a:latin typeface="Tw Cen MT" panose="020B0602020104020603" pitchFamily="34" charset="0"/>
            </a:endParaRPr>
          </a:p>
          <a:p>
            <a:endParaRPr lang="da-DK" dirty="0">
              <a:latin typeface="Tw Cen MT" panose="020B0602020104020603" pitchFamily="34" charset="0"/>
            </a:endParaRPr>
          </a:p>
          <a:p>
            <a:pPr lvl="2">
              <a:buNone/>
            </a:pPr>
            <a:endParaRPr lang="da-DK" dirty="0">
              <a:latin typeface="Tw Cen MT" panose="020B0602020104020603" pitchFamily="34" charset="0"/>
            </a:endParaRPr>
          </a:p>
          <a:p>
            <a:pPr lvl="2">
              <a:buNone/>
            </a:pPr>
            <a:endParaRPr lang="da-DK" dirty="0">
              <a:latin typeface="Tw Cen MT" panose="020B0602020104020603" pitchFamily="34" charset="0"/>
            </a:endParaRPr>
          </a:p>
        </p:txBody>
      </p:sp>
      <p:sp>
        <p:nvSpPr>
          <p:cNvPr id="6" name="Pladsholder til diasnummer 5"/>
          <p:cNvSpPr>
            <a:spLocks noGrp="1"/>
          </p:cNvSpPr>
          <p:nvPr>
            <p:ph type="sldNum" sz="quarter" idx="4294967295"/>
          </p:nvPr>
        </p:nvSpPr>
        <p:spPr>
          <a:xfrm>
            <a:off x="6553200" y="6356352"/>
            <a:ext cx="2133600" cy="365125"/>
          </a:xfrm>
          <a:prstGeom prst="rect">
            <a:avLst/>
          </a:prstGeom>
        </p:spPr>
        <p:txBody>
          <a:bodyPr/>
          <a:lstStyle/>
          <a:p>
            <a:fld id="{6734F1DF-5DF1-462A-957E-E6289486E9B8}" type="slidenum">
              <a:rPr lang="da-DK" smtClean="0"/>
              <a:pPr/>
              <a:t>52</a:t>
            </a:fld>
            <a:endParaRPr lang="da-DK"/>
          </a:p>
        </p:txBody>
      </p:sp>
    </p:spTree>
    <p:extLst>
      <p:ext uri="{BB962C8B-B14F-4D97-AF65-F5344CB8AC3E}">
        <p14:creationId xmlns:p14="http://schemas.microsoft.com/office/powerpoint/2010/main" val="3900442456"/>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724942"/>
          </a:xfrm>
        </p:spPr>
        <p:txBody>
          <a:bodyPr>
            <a:normAutofit/>
          </a:bodyPr>
          <a:lstStyle/>
          <a:p>
            <a:r>
              <a:rPr lang="da-DK" sz="3600" dirty="0">
                <a:latin typeface="Tw Cen MT" panose="020B0602020104020603" pitchFamily="34" charset="0"/>
              </a:rPr>
              <a:t>Lønsumsafgift</a:t>
            </a:r>
          </a:p>
        </p:txBody>
      </p:sp>
      <p:sp>
        <p:nvSpPr>
          <p:cNvPr id="5" name="Pladsholder til indhold 4"/>
          <p:cNvSpPr>
            <a:spLocks noGrp="1"/>
          </p:cNvSpPr>
          <p:nvPr>
            <p:ph idx="1"/>
          </p:nvPr>
        </p:nvSpPr>
        <p:spPr/>
        <p:txBody>
          <a:bodyPr>
            <a:normAutofit lnSpcReduction="10000"/>
          </a:bodyPr>
          <a:lstStyle/>
          <a:p>
            <a:pPr marL="0" indent="0">
              <a:buNone/>
            </a:pPr>
            <a:r>
              <a:rPr lang="da-DK" sz="1800" dirty="0">
                <a:latin typeface="Tw Cen MT" panose="020B0602020104020603" pitchFamily="34" charset="0"/>
              </a:rPr>
              <a:t>Opgørelsesmetoder</a:t>
            </a:r>
          </a:p>
          <a:p>
            <a:endParaRPr lang="da-DK" sz="1600" dirty="0">
              <a:latin typeface="Tw Cen MT" panose="020B0602020104020603" pitchFamily="34" charset="0"/>
            </a:endParaRPr>
          </a:p>
          <a:p>
            <a:endParaRPr lang="da-DK" sz="1600" dirty="0">
              <a:latin typeface="Tw Cen MT" panose="020B0602020104020603" pitchFamily="34" charset="0"/>
            </a:endParaRPr>
          </a:p>
          <a:p>
            <a:pPr lvl="1">
              <a:buFont typeface="Wingdings" panose="05000000000000000000" pitchFamily="2" charset="2"/>
              <a:buChar char="§"/>
            </a:pPr>
            <a:r>
              <a:rPr lang="da-DK" sz="1600" dirty="0">
                <a:latin typeface="Tw Cen MT" panose="020B0602020104020603" pitchFamily="34" charset="0"/>
              </a:rPr>
              <a:t>Metode 1</a:t>
            </a:r>
          </a:p>
          <a:p>
            <a:pPr lvl="2">
              <a:buFont typeface="Wingdings" panose="05000000000000000000" pitchFamily="2" charset="2"/>
              <a:buChar char="§"/>
            </a:pPr>
            <a:r>
              <a:rPr lang="da-DK" sz="1200" dirty="0">
                <a:latin typeface="Tw Cen MT" panose="020B0602020104020603" pitchFamily="34" charset="0"/>
              </a:rPr>
              <a:t>Lotterier, spil om penge og foreninger/fonde som driver anden økonomisk virksomhed, offentlige institutioner</a:t>
            </a:r>
          </a:p>
          <a:p>
            <a:pPr lvl="2">
              <a:buFont typeface="Wingdings" panose="05000000000000000000" pitchFamily="2" charset="2"/>
              <a:buChar char="§"/>
            </a:pPr>
            <a:r>
              <a:rPr lang="da-DK" sz="1200" dirty="0">
                <a:latin typeface="Tw Cen MT" panose="020B0602020104020603" pitchFamily="34" charset="0"/>
              </a:rPr>
              <a:t>Sats 6,37% af lønsum</a:t>
            </a:r>
          </a:p>
          <a:p>
            <a:pPr lvl="2">
              <a:buFont typeface="Wingdings" panose="05000000000000000000" pitchFamily="2" charset="2"/>
              <a:buChar char="§"/>
            </a:pPr>
            <a:endParaRPr lang="da-DK" sz="1200" dirty="0">
              <a:latin typeface="Tw Cen MT" panose="020B0602020104020603" pitchFamily="34" charset="0"/>
            </a:endParaRPr>
          </a:p>
          <a:p>
            <a:pPr lvl="1">
              <a:buFont typeface="Wingdings" panose="05000000000000000000" pitchFamily="2" charset="2"/>
              <a:buChar char="§"/>
            </a:pPr>
            <a:r>
              <a:rPr lang="da-DK" sz="1600" dirty="0">
                <a:latin typeface="Tw Cen MT" panose="020B0602020104020603" pitchFamily="34" charset="0"/>
              </a:rPr>
              <a:t>Metode 2</a:t>
            </a:r>
          </a:p>
          <a:p>
            <a:pPr lvl="2">
              <a:buFont typeface="Wingdings" panose="05000000000000000000" pitchFamily="2" charset="2"/>
              <a:buChar char="§"/>
            </a:pPr>
            <a:r>
              <a:rPr lang="da-DK" sz="1200" dirty="0">
                <a:latin typeface="Tw Cen MT" panose="020B0602020104020603" pitchFamily="34" charset="0"/>
              </a:rPr>
              <a:t>Overvejende finansielle virksomheder (mere end 50%)</a:t>
            </a:r>
          </a:p>
          <a:p>
            <a:pPr lvl="2">
              <a:buFont typeface="Wingdings" panose="05000000000000000000" pitchFamily="2" charset="2"/>
              <a:buChar char="§"/>
            </a:pPr>
            <a:r>
              <a:rPr lang="da-DK" sz="1200" dirty="0">
                <a:latin typeface="Tw Cen MT" panose="020B0602020104020603" pitchFamily="34" charset="0"/>
              </a:rPr>
              <a:t>Sats 15,3 % af lønsum.</a:t>
            </a:r>
          </a:p>
          <a:p>
            <a:pPr lvl="1"/>
            <a:endParaRPr lang="da-DK" sz="1600" dirty="0">
              <a:latin typeface="Tw Cen MT" panose="020B0602020104020603" pitchFamily="34" charset="0"/>
            </a:endParaRPr>
          </a:p>
          <a:p>
            <a:pPr lvl="1"/>
            <a:r>
              <a:rPr lang="da-DK" sz="1600" dirty="0">
                <a:latin typeface="Tw Cen MT" panose="020B0602020104020603" pitchFamily="34" charset="0"/>
              </a:rPr>
              <a:t>Metode 3</a:t>
            </a:r>
          </a:p>
          <a:p>
            <a:pPr lvl="2"/>
            <a:r>
              <a:rPr lang="da-DK" sz="1200" dirty="0">
                <a:latin typeface="Tw Cen MT" panose="020B0602020104020603" pitchFamily="34" charset="0"/>
              </a:rPr>
              <a:t>Salg af aviser</a:t>
            </a:r>
          </a:p>
          <a:p>
            <a:pPr lvl="2"/>
            <a:r>
              <a:rPr lang="da-DK" sz="1200" dirty="0">
                <a:latin typeface="Tw Cen MT" panose="020B0602020104020603" pitchFamily="34" charset="0"/>
              </a:rPr>
              <a:t>Sats 3,54%</a:t>
            </a:r>
          </a:p>
          <a:p>
            <a:pPr lvl="2"/>
            <a:endParaRPr lang="da-DK" sz="1200" dirty="0">
              <a:latin typeface="Tw Cen MT" panose="020B0602020104020603" pitchFamily="34" charset="0"/>
            </a:endParaRPr>
          </a:p>
          <a:p>
            <a:pPr lvl="1"/>
            <a:r>
              <a:rPr lang="da-DK" sz="1600" dirty="0">
                <a:latin typeface="Tw Cen MT" panose="020B0602020104020603" pitchFamily="34" charset="0"/>
              </a:rPr>
              <a:t>Metode 4</a:t>
            </a:r>
          </a:p>
          <a:p>
            <a:pPr lvl="2"/>
            <a:r>
              <a:rPr lang="da-DK" sz="1200" dirty="0">
                <a:latin typeface="Tw Cen MT" panose="020B0602020104020603" pitchFamily="34" charset="0"/>
              </a:rPr>
              <a:t>Øvrige afgiftspligtige virksomheder</a:t>
            </a:r>
          </a:p>
          <a:p>
            <a:pPr lvl="2"/>
            <a:r>
              <a:rPr lang="da-DK" sz="1200" dirty="0">
                <a:latin typeface="Tw Cen MT" panose="020B0602020104020603" pitchFamily="34" charset="0"/>
              </a:rPr>
              <a:t>Sats 4,12% af lønsum med tillæg af overskud/fradrag af underskud</a:t>
            </a:r>
          </a:p>
          <a:p>
            <a:endParaRPr lang="da-DK" sz="1600" dirty="0">
              <a:latin typeface="Tw Cen MT" panose="020B0602020104020603" pitchFamily="34" charset="0"/>
            </a:endParaRPr>
          </a:p>
          <a:p>
            <a:endParaRPr lang="da-DK" sz="1600" dirty="0">
              <a:latin typeface="Tw Cen MT" panose="020B0602020104020603" pitchFamily="34" charset="0"/>
            </a:endParaRPr>
          </a:p>
          <a:p>
            <a:pPr lvl="2">
              <a:buNone/>
            </a:pPr>
            <a:endParaRPr lang="da-DK" sz="1600" dirty="0">
              <a:latin typeface="Tw Cen MT" panose="020B0602020104020603" pitchFamily="34" charset="0"/>
            </a:endParaRPr>
          </a:p>
          <a:p>
            <a:pPr lvl="2">
              <a:buNone/>
            </a:pPr>
            <a:endParaRPr lang="da-DK" sz="1600" dirty="0">
              <a:latin typeface="Tw Cen MT" panose="020B0602020104020603" pitchFamily="34" charset="0"/>
            </a:endParaRPr>
          </a:p>
        </p:txBody>
      </p:sp>
      <p:sp>
        <p:nvSpPr>
          <p:cNvPr id="6" name="Pladsholder til diasnummer 5"/>
          <p:cNvSpPr>
            <a:spLocks noGrp="1"/>
          </p:cNvSpPr>
          <p:nvPr>
            <p:ph type="sldNum" sz="quarter" idx="4294967295"/>
          </p:nvPr>
        </p:nvSpPr>
        <p:spPr>
          <a:xfrm>
            <a:off x="6553200" y="6356352"/>
            <a:ext cx="2133600" cy="365125"/>
          </a:xfrm>
          <a:prstGeom prst="rect">
            <a:avLst/>
          </a:prstGeom>
        </p:spPr>
        <p:txBody>
          <a:bodyPr/>
          <a:lstStyle/>
          <a:p>
            <a:fld id="{6734F1DF-5DF1-462A-957E-E6289486E9B8}" type="slidenum">
              <a:rPr lang="da-DK" smtClean="0"/>
              <a:pPr/>
              <a:t>53</a:t>
            </a:fld>
            <a:endParaRPr lang="da-DK"/>
          </a:p>
        </p:txBody>
      </p:sp>
    </p:spTree>
    <p:extLst>
      <p:ext uri="{BB962C8B-B14F-4D97-AF65-F5344CB8AC3E}">
        <p14:creationId xmlns:p14="http://schemas.microsoft.com/office/powerpoint/2010/main" val="1986903816"/>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724942"/>
          </a:xfrm>
        </p:spPr>
        <p:txBody>
          <a:bodyPr>
            <a:normAutofit/>
          </a:bodyPr>
          <a:lstStyle/>
          <a:p>
            <a:r>
              <a:rPr lang="da-DK" sz="3600" dirty="0">
                <a:latin typeface="Tw Cen MT" panose="020B0602020104020603" pitchFamily="34" charset="0"/>
              </a:rPr>
              <a:t>Lønsumsafgift</a:t>
            </a:r>
          </a:p>
        </p:txBody>
      </p:sp>
      <p:sp>
        <p:nvSpPr>
          <p:cNvPr id="5" name="Pladsholder til indhold 4"/>
          <p:cNvSpPr>
            <a:spLocks noGrp="1"/>
          </p:cNvSpPr>
          <p:nvPr>
            <p:ph idx="1"/>
          </p:nvPr>
        </p:nvSpPr>
        <p:spPr/>
        <p:txBody>
          <a:bodyPr>
            <a:normAutofit/>
          </a:bodyPr>
          <a:lstStyle/>
          <a:p>
            <a:pPr marL="0" indent="0">
              <a:buNone/>
            </a:pPr>
            <a:r>
              <a:rPr lang="da-DK" sz="1800" dirty="0">
                <a:latin typeface="Tw Cen MT" panose="020B0602020104020603" pitchFamily="34" charset="0"/>
              </a:rPr>
              <a:t>Fritagelser</a:t>
            </a:r>
          </a:p>
          <a:p>
            <a:endParaRPr lang="da-DK" sz="1600" dirty="0">
              <a:latin typeface="Tw Cen MT" panose="020B0602020104020603" pitchFamily="34" charset="0"/>
            </a:endParaRPr>
          </a:p>
          <a:p>
            <a:endParaRPr lang="da-DK" sz="1600" dirty="0">
              <a:latin typeface="Tw Cen MT" panose="020B0602020104020603" pitchFamily="34" charset="0"/>
            </a:endParaRPr>
          </a:p>
          <a:p>
            <a:pPr lvl="1">
              <a:buFont typeface="Wingdings" panose="05000000000000000000" pitchFamily="2" charset="2"/>
              <a:buChar char="§"/>
            </a:pPr>
            <a:r>
              <a:rPr lang="da-DK" sz="1600" dirty="0">
                <a:latin typeface="Tw Cen MT" panose="020B0602020104020603" pitchFamily="34" charset="0"/>
              </a:rPr>
              <a:t>Registreringsgrænse på 80.000 kr.</a:t>
            </a:r>
          </a:p>
          <a:p>
            <a:pPr lvl="1"/>
            <a:endParaRPr lang="da-DK" sz="1600" dirty="0">
              <a:latin typeface="Tw Cen MT" panose="020B0602020104020603" pitchFamily="34" charset="0"/>
            </a:endParaRPr>
          </a:p>
          <a:p>
            <a:pPr lvl="2">
              <a:buFont typeface="Wingdings" panose="05000000000000000000" pitchFamily="2" charset="2"/>
              <a:buChar char="§"/>
            </a:pPr>
            <a:r>
              <a:rPr lang="da-DK" sz="1600" dirty="0">
                <a:latin typeface="Tw Cen MT" panose="020B0602020104020603" pitchFamily="34" charset="0"/>
              </a:rPr>
              <a:t>Hvis afgiftsgrundlaget udgør under 80.000 kr. årligt, skal der ikke ske registrering efter Lønsumsafgiftsloven</a:t>
            </a:r>
          </a:p>
          <a:p>
            <a:pPr lvl="2"/>
            <a:endParaRPr lang="da-DK" sz="1600" dirty="0">
              <a:latin typeface="Tw Cen MT" panose="020B0602020104020603" pitchFamily="34" charset="0"/>
            </a:endParaRPr>
          </a:p>
          <a:p>
            <a:pPr lvl="2"/>
            <a:r>
              <a:rPr lang="da-DK" sz="1600" dirty="0">
                <a:latin typeface="Tw Cen MT" panose="020B0602020104020603" pitchFamily="34" charset="0"/>
              </a:rPr>
              <a:t>Grænsen gælder uanset metode, der anvendes til opgørelse af lønsumsafgiftsgrundlaget.</a:t>
            </a:r>
          </a:p>
          <a:p>
            <a:pPr lvl="1"/>
            <a:endParaRPr lang="da-DK" sz="1600" dirty="0">
              <a:latin typeface="Tw Cen MT" panose="020B0602020104020603" pitchFamily="34" charset="0"/>
            </a:endParaRPr>
          </a:p>
          <a:p>
            <a:pPr lvl="1"/>
            <a:endParaRPr lang="da-DK" sz="1600" dirty="0">
              <a:latin typeface="Tw Cen MT" panose="020B0602020104020603" pitchFamily="34" charset="0"/>
            </a:endParaRPr>
          </a:p>
          <a:p>
            <a:endParaRPr lang="da-DK" sz="1600" dirty="0">
              <a:latin typeface="Tw Cen MT" panose="020B0602020104020603" pitchFamily="34" charset="0"/>
            </a:endParaRPr>
          </a:p>
          <a:p>
            <a:endParaRPr lang="da-DK" sz="1600" dirty="0">
              <a:latin typeface="Tw Cen MT" panose="020B0602020104020603" pitchFamily="34" charset="0"/>
            </a:endParaRPr>
          </a:p>
          <a:p>
            <a:pPr lvl="2">
              <a:buNone/>
            </a:pPr>
            <a:endParaRPr lang="da-DK" sz="1600" dirty="0">
              <a:latin typeface="Tw Cen MT" panose="020B0602020104020603" pitchFamily="34" charset="0"/>
            </a:endParaRPr>
          </a:p>
          <a:p>
            <a:pPr lvl="2">
              <a:buNone/>
            </a:pPr>
            <a:endParaRPr lang="da-DK" sz="1600" dirty="0">
              <a:latin typeface="Tw Cen MT" panose="020B0602020104020603" pitchFamily="34" charset="0"/>
            </a:endParaRPr>
          </a:p>
        </p:txBody>
      </p:sp>
      <p:sp>
        <p:nvSpPr>
          <p:cNvPr id="6" name="Pladsholder til diasnummer 5"/>
          <p:cNvSpPr>
            <a:spLocks noGrp="1"/>
          </p:cNvSpPr>
          <p:nvPr>
            <p:ph type="sldNum" sz="quarter" idx="4294967295"/>
          </p:nvPr>
        </p:nvSpPr>
        <p:spPr>
          <a:xfrm>
            <a:off x="6553200" y="6356352"/>
            <a:ext cx="2133600" cy="365125"/>
          </a:xfrm>
          <a:prstGeom prst="rect">
            <a:avLst/>
          </a:prstGeom>
        </p:spPr>
        <p:txBody>
          <a:bodyPr/>
          <a:lstStyle/>
          <a:p>
            <a:fld id="{6734F1DF-5DF1-462A-957E-E6289486E9B8}" type="slidenum">
              <a:rPr lang="da-DK" smtClean="0"/>
              <a:pPr/>
              <a:t>54</a:t>
            </a:fld>
            <a:endParaRPr lang="da-DK"/>
          </a:p>
        </p:txBody>
      </p:sp>
    </p:spTree>
    <p:extLst>
      <p:ext uri="{BB962C8B-B14F-4D97-AF65-F5344CB8AC3E}">
        <p14:creationId xmlns:p14="http://schemas.microsoft.com/office/powerpoint/2010/main" val="961429633"/>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724942"/>
          </a:xfrm>
        </p:spPr>
        <p:txBody>
          <a:bodyPr>
            <a:normAutofit/>
          </a:bodyPr>
          <a:lstStyle/>
          <a:p>
            <a:r>
              <a:rPr lang="da-DK" sz="3600" dirty="0">
                <a:latin typeface="Tw Cen MT" panose="020B0602020104020603" pitchFamily="34" charset="0"/>
              </a:rPr>
              <a:t>Lønsumsafgift </a:t>
            </a:r>
          </a:p>
        </p:txBody>
      </p:sp>
      <p:sp>
        <p:nvSpPr>
          <p:cNvPr id="3" name="Pladsholder til indhold 2"/>
          <p:cNvSpPr>
            <a:spLocks noGrp="1"/>
          </p:cNvSpPr>
          <p:nvPr>
            <p:ph idx="1"/>
          </p:nvPr>
        </p:nvSpPr>
        <p:spPr/>
        <p:txBody>
          <a:bodyPr>
            <a:normAutofit/>
          </a:bodyPr>
          <a:lstStyle/>
          <a:p>
            <a:pPr marL="0" indent="0">
              <a:buNone/>
            </a:pPr>
            <a:endParaRPr lang="da-DK" sz="1800" dirty="0">
              <a:latin typeface="Tw Cen MT" panose="020B0602020104020603" pitchFamily="34" charset="0"/>
            </a:endParaRPr>
          </a:p>
          <a:p>
            <a:pPr marL="0" indent="0">
              <a:buNone/>
            </a:pPr>
            <a:endParaRPr lang="da-DK" sz="1800" dirty="0">
              <a:latin typeface="Tw Cen MT" panose="020B0602020104020603" pitchFamily="34" charset="0"/>
            </a:endParaRPr>
          </a:p>
          <a:p>
            <a:pPr marL="0" indent="0">
              <a:buNone/>
            </a:pPr>
            <a:r>
              <a:rPr lang="da-DK" sz="1800" dirty="0">
                <a:latin typeface="Tw Cen MT" panose="020B0602020104020603" pitchFamily="34" charset="0"/>
              </a:rPr>
              <a:t>Blandede virksomheder</a:t>
            </a:r>
          </a:p>
          <a:p>
            <a:pPr lvl="1">
              <a:buFont typeface="Wingdings" panose="05000000000000000000" pitchFamily="2" charset="2"/>
              <a:buChar char="§"/>
            </a:pPr>
            <a:endParaRPr lang="da-DK" sz="1600" dirty="0">
              <a:latin typeface="Tw Cen MT" panose="020B0602020104020603" pitchFamily="34" charset="0"/>
            </a:endParaRPr>
          </a:p>
          <a:p>
            <a:pPr lvl="1">
              <a:buFont typeface="Wingdings" panose="05000000000000000000" pitchFamily="2" charset="2"/>
              <a:buChar char="§"/>
            </a:pPr>
            <a:r>
              <a:rPr lang="da-DK" sz="1600" dirty="0">
                <a:latin typeface="Tw Cen MT" panose="020B0602020104020603" pitchFamily="34" charset="0"/>
              </a:rPr>
              <a:t>For ”blandede” virksomheder skal der ske en fordeling af lønsum på momspligtige, lønsumsafgiftspligtige og lønsumsafgiftsfritagne aktiviteter.</a:t>
            </a:r>
          </a:p>
          <a:p>
            <a:pPr lvl="1">
              <a:buFont typeface="Wingdings" panose="05000000000000000000" pitchFamily="2" charset="2"/>
              <a:buChar char="§"/>
            </a:pPr>
            <a:endParaRPr lang="da-DK" sz="1600" dirty="0">
              <a:latin typeface="Tw Cen MT" panose="020B0602020104020603" pitchFamily="34" charset="0"/>
            </a:endParaRPr>
          </a:p>
          <a:p>
            <a:pPr lvl="2">
              <a:buFont typeface="Wingdings" panose="05000000000000000000" pitchFamily="2" charset="2"/>
              <a:buChar char="§"/>
            </a:pPr>
            <a:r>
              <a:rPr lang="da-DK" sz="1400" dirty="0">
                <a:latin typeface="Tw Cen MT" panose="020B0602020104020603" pitchFamily="34" charset="0"/>
              </a:rPr>
              <a:t>Tidsregistrering</a:t>
            </a:r>
          </a:p>
          <a:p>
            <a:pPr lvl="2">
              <a:buFont typeface="Wingdings" panose="05000000000000000000" pitchFamily="2" charset="2"/>
              <a:buChar char="§"/>
            </a:pPr>
            <a:r>
              <a:rPr lang="da-DK" sz="1400" dirty="0" err="1">
                <a:latin typeface="Tw Cen MT" panose="020B0602020104020603" pitchFamily="34" charset="0"/>
              </a:rPr>
              <a:t>Sektorisk</a:t>
            </a:r>
            <a:r>
              <a:rPr lang="da-DK" sz="1400" dirty="0">
                <a:latin typeface="Tw Cen MT" panose="020B0602020104020603" pitchFamily="34" charset="0"/>
              </a:rPr>
              <a:t> opdeling</a:t>
            </a:r>
          </a:p>
          <a:p>
            <a:pPr lvl="2">
              <a:buFont typeface="Wingdings" panose="05000000000000000000" pitchFamily="2" charset="2"/>
              <a:buChar char="§"/>
            </a:pPr>
            <a:r>
              <a:rPr lang="da-DK" sz="1400" dirty="0">
                <a:latin typeface="Tw Cen MT" panose="020B0602020104020603" pitchFamily="34" charset="0"/>
              </a:rPr>
              <a:t>Skøn med udgangspunkt i omsætningsfordeling</a:t>
            </a:r>
            <a:br>
              <a:rPr lang="da-DK" sz="1400" dirty="0">
                <a:latin typeface="Tw Cen MT" panose="020B0602020104020603" pitchFamily="34" charset="0"/>
              </a:rPr>
            </a:br>
            <a:endParaRPr lang="da-DK" sz="1400" dirty="0">
              <a:latin typeface="Tw Cen MT" panose="020B0602020104020603" pitchFamily="34" charset="0"/>
            </a:endParaRPr>
          </a:p>
          <a:p>
            <a:pPr lvl="2">
              <a:buFont typeface="Wingdings" panose="05000000000000000000" pitchFamily="2" charset="2"/>
              <a:buChar char="§"/>
            </a:pPr>
            <a:r>
              <a:rPr lang="da-DK" sz="1600" dirty="0">
                <a:latin typeface="Tw Cen MT" panose="020B0602020104020603" pitchFamily="34" charset="0"/>
              </a:rPr>
              <a:t>Hvis der er etableret en fællesregistrering, skal opgørelse baseres på samtlige fællesregistrerede enheder</a:t>
            </a:r>
          </a:p>
          <a:p>
            <a:endParaRPr lang="da-DK" sz="1600" dirty="0">
              <a:latin typeface="Tw Cen MT" panose="020B0602020104020603" pitchFamily="34" charset="0"/>
            </a:endParaRPr>
          </a:p>
          <a:p>
            <a:pPr lvl="1"/>
            <a:endParaRPr lang="da-DK" sz="1600" dirty="0">
              <a:latin typeface="Tw Cen MT" panose="020B0602020104020603" pitchFamily="34" charset="0"/>
            </a:endParaRPr>
          </a:p>
        </p:txBody>
      </p:sp>
    </p:spTree>
    <p:extLst>
      <p:ext uri="{BB962C8B-B14F-4D97-AF65-F5344CB8AC3E}">
        <p14:creationId xmlns:p14="http://schemas.microsoft.com/office/powerpoint/2010/main" val="14988883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857251"/>
            <a:ext cx="6172200" cy="602343"/>
          </a:xfrm>
        </p:spPr>
        <p:txBody>
          <a:bodyPr>
            <a:noAutofit/>
          </a:bodyPr>
          <a:lstStyle/>
          <a:p>
            <a:r>
              <a:rPr lang="da-DK" sz="2400" dirty="0"/>
              <a:t>Enkeltafgørelser</a:t>
            </a:r>
          </a:p>
        </p:txBody>
      </p:sp>
      <p:sp>
        <p:nvSpPr>
          <p:cNvPr id="3" name="Pladsholder til indhold 2"/>
          <p:cNvSpPr>
            <a:spLocks noGrp="1"/>
          </p:cNvSpPr>
          <p:nvPr>
            <p:ph idx="1"/>
          </p:nvPr>
        </p:nvSpPr>
        <p:spPr/>
        <p:txBody>
          <a:bodyPr>
            <a:normAutofit/>
          </a:bodyPr>
          <a:lstStyle/>
          <a:p>
            <a:pPr marL="685800" lvl="2" indent="0">
              <a:buNone/>
            </a:pPr>
            <a:endParaRPr lang="da-DK" dirty="0"/>
          </a:p>
          <a:p>
            <a:r>
              <a:rPr lang="da-DK" sz="1800" dirty="0"/>
              <a:t>SKM2024.308.SR – lønsumsafgift, koncerninterne udlån</a:t>
            </a:r>
          </a:p>
          <a:p>
            <a:endParaRPr lang="da-DK" sz="1661" dirty="0"/>
          </a:p>
          <a:p>
            <a:r>
              <a:rPr lang="da-DK" sz="1661" dirty="0"/>
              <a:t>”Fritaget for lønsumsafgift er en række aktiviteter, der er udtømmende angivet i lønsumsafgiftslovens § 1, stk. 2. Finansielle </a:t>
            </a:r>
            <a:r>
              <a:rPr lang="da-DK" sz="1661" dirty="0" err="1"/>
              <a:t>bitransaktioner</a:t>
            </a:r>
            <a:r>
              <a:rPr lang="da-DK" sz="1661" dirty="0"/>
              <a:t> er ikke omfattet af denne liste, og er derfor ikke fritaget for lønsumsafgift”.</a:t>
            </a:r>
            <a:br>
              <a:rPr lang="da-DK" sz="1661" dirty="0"/>
            </a:br>
            <a:endParaRPr lang="da-DK" sz="1661" dirty="0"/>
          </a:p>
          <a:p>
            <a:r>
              <a:rPr lang="da-DK" sz="1661" dirty="0"/>
              <a:t>”…Skattestyrelsens opfattelse, at Spørger har pligt til registrering og afregning af lønsumsafgift i relation til aktiviteterne med udlån til koncernforbundne selskaber, jf. lønsumsafgiftslovens § 1, stk. 1, såfremt lønsumsafgiftsgrundlaget overstiger 80.000 kr. årligt, jf. lønsumsafgiftslovens § 2, stk. 2”.</a:t>
            </a:r>
          </a:p>
          <a:p>
            <a:endParaRPr lang="da-DK" sz="1661" dirty="0"/>
          </a:p>
          <a:p>
            <a:pPr lvl="1"/>
            <a:r>
              <a:rPr lang="da-DK" sz="1261" dirty="0"/>
              <a:t>Passiv kapitalanbringelse eller finansielle transaktioner</a:t>
            </a:r>
          </a:p>
          <a:p>
            <a:pPr lvl="1"/>
            <a:r>
              <a:rPr lang="da-DK" sz="1261" dirty="0"/>
              <a:t>Metode 2 eller 4</a:t>
            </a:r>
          </a:p>
          <a:p>
            <a:pPr lvl="1"/>
            <a:endParaRPr lang="da-DK" sz="1261" dirty="0"/>
          </a:p>
          <a:p>
            <a:pPr lvl="1"/>
            <a:endParaRPr lang="da-DK" sz="1261" dirty="0"/>
          </a:p>
          <a:p>
            <a:pPr lvl="1"/>
            <a:endParaRPr lang="da-DK" sz="1261" dirty="0"/>
          </a:p>
          <a:p>
            <a:pPr lvl="1"/>
            <a:endParaRPr lang="da-DK" sz="1261" dirty="0"/>
          </a:p>
          <a:p>
            <a:pPr lvl="1"/>
            <a:endParaRPr lang="da-DK" sz="1261" dirty="0"/>
          </a:p>
          <a:p>
            <a:pPr lvl="1"/>
            <a:endParaRPr lang="da-DK" sz="1261" dirty="0"/>
          </a:p>
          <a:p>
            <a:endParaRPr lang="da-DK" sz="1661" dirty="0"/>
          </a:p>
          <a:p>
            <a:pPr lvl="4"/>
            <a:endParaRPr lang="da-DK" dirty="0"/>
          </a:p>
        </p:txBody>
      </p:sp>
      <p:sp>
        <p:nvSpPr>
          <p:cNvPr id="4" name="Pladsholder til diasnummer 3"/>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56</a:t>
            </a:fld>
            <a:endParaRPr lang="en-GB" dirty="0"/>
          </a:p>
        </p:txBody>
      </p:sp>
    </p:spTree>
    <p:extLst>
      <p:ext uri="{BB962C8B-B14F-4D97-AF65-F5344CB8AC3E}">
        <p14:creationId xmlns:p14="http://schemas.microsoft.com/office/powerpoint/2010/main" val="3705723698"/>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857251"/>
            <a:ext cx="6172200" cy="602343"/>
          </a:xfrm>
        </p:spPr>
        <p:txBody>
          <a:bodyPr>
            <a:noAutofit/>
          </a:bodyPr>
          <a:lstStyle/>
          <a:p>
            <a:r>
              <a:rPr lang="da-DK" sz="2400" dirty="0"/>
              <a:t>Enkeltafgørelser</a:t>
            </a:r>
          </a:p>
        </p:txBody>
      </p:sp>
      <p:sp>
        <p:nvSpPr>
          <p:cNvPr id="3" name="Pladsholder til indhold 2"/>
          <p:cNvSpPr>
            <a:spLocks noGrp="1"/>
          </p:cNvSpPr>
          <p:nvPr>
            <p:ph idx="1"/>
          </p:nvPr>
        </p:nvSpPr>
        <p:spPr/>
        <p:txBody>
          <a:bodyPr>
            <a:normAutofit lnSpcReduction="10000"/>
          </a:bodyPr>
          <a:lstStyle/>
          <a:p>
            <a:pPr marL="685800" lvl="2" indent="0">
              <a:buNone/>
            </a:pPr>
            <a:endParaRPr lang="da-DK" dirty="0"/>
          </a:p>
          <a:p>
            <a:r>
              <a:rPr lang="da-DK" sz="1800" dirty="0"/>
              <a:t>SKM2024.475.LSR – lønsumsafgift, grundlag</a:t>
            </a:r>
          </a:p>
          <a:p>
            <a:endParaRPr lang="da-DK" sz="1661" dirty="0"/>
          </a:p>
          <a:p>
            <a:r>
              <a:rPr lang="da-DK" sz="1661" dirty="0"/>
              <a:t>En detailhandelskæde indenfor elektronik, hårde hvidevarer mv. havde indtægter fra formidling af forsikringer og lån, som var momsfrie finansielle indtægter. Der var foretaget en opgørelse af lønsumsafgiftsgrundlaget med udgangspunkt i en omsætningsfordeling.</a:t>
            </a:r>
          </a:p>
          <a:p>
            <a:endParaRPr lang="da-DK" sz="1661" dirty="0"/>
          </a:p>
          <a:p>
            <a:r>
              <a:rPr lang="da-DK" sz="1661" dirty="0"/>
              <a:t>Landsskatteretten var enig med Skattestyrelsen i at denne fremgangsmåde ikke var retvisende og  anerkendte i stedet Skattestyrelsens skøn/sektoropdeling</a:t>
            </a:r>
          </a:p>
          <a:p>
            <a:endParaRPr lang="da-DK" sz="1661" dirty="0"/>
          </a:p>
          <a:p>
            <a:pPr lvl="1"/>
            <a:r>
              <a:rPr lang="da-DK" sz="1261" dirty="0"/>
              <a:t>Over-/underskudsandelen havde Skattestyrelsen fastsat på baggrund af bruttoresultatet/avancen ved de lønsumsafgiftspligtige aktiviteter og et skøn over øvrige omkostninger (f.eks. lønninger, fællesomkostninger og afskrivninger) og omsætningsfordelingen efter momslovens § 38, stk. 1.</a:t>
            </a:r>
          </a:p>
          <a:p>
            <a:endParaRPr lang="da-DK" sz="1661" dirty="0"/>
          </a:p>
          <a:p>
            <a:pPr lvl="1"/>
            <a:r>
              <a:rPr lang="da-DK" sz="1261" dirty="0"/>
              <a:t>Ved skønnet over øvrige omkostninger har Skattestyrelsen ikke medtaget varekøb (f.eks. indkøb af elektronik til videresalg), da udgiften hertil ikke er en fællesomkostning, men en direkte henførbar omkostning til den ikke afgiftspligtige (momspligtige) aktivitet. </a:t>
            </a:r>
            <a:endParaRPr lang="da-DK" sz="861" dirty="0"/>
          </a:p>
          <a:p>
            <a:pPr lvl="1"/>
            <a:endParaRPr lang="da-DK" sz="1261" dirty="0"/>
          </a:p>
          <a:p>
            <a:pPr lvl="1"/>
            <a:endParaRPr lang="da-DK" sz="1261" dirty="0"/>
          </a:p>
          <a:p>
            <a:pPr lvl="1"/>
            <a:endParaRPr lang="da-DK" sz="1261" dirty="0"/>
          </a:p>
          <a:p>
            <a:pPr lvl="1"/>
            <a:endParaRPr lang="da-DK" sz="1261" dirty="0"/>
          </a:p>
          <a:p>
            <a:endParaRPr lang="da-DK" sz="1661" dirty="0"/>
          </a:p>
          <a:p>
            <a:pPr lvl="4"/>
            <a:endParaRPr lang="da-DK" dirty="0"/>
          </a:p>
        </p:txBody>
      </p:sp>
      <p:sp>
        <p:nvSpPr>
          <p:cNvPr id="4" name="Pladsholder til diasnummer 3"/>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57</a:t>
            </a:fld>
            <a:endParaRPr lang="en-GB" dirty="0"/>
          </a:p>
        </p:txBody>
      </p:sp>
    </p:spTree>
    <p:extLst>
      <p:ext uri="{BB962C8B-B14F-4D97-AF65-F5344CB8AC3E}">
        <p14:creationId xmlns:p14="http://schemas.microsoft.com/office/powerpoint/2010/main" val="3606576951"/>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BA25AB-EBEF-DD99-A5A3-CC727C1759F8}"/>
              </a:ext>
            </a:extLst>
          </p:cNvPr>
          <p:cNvSpPr>
            <a:spLocks noGrp="1"/>
          </p:cNvSpPr>
          <p:nvPr>
            <p:ph type="title"/>
          </p:nvPr>
        </p:nvSpPr>
        <p:spPr/>
        <p:txBody>
          <a:bodyPr>
            <a:normAutofit/>
          </a:bodyPr>
          <a:lstStyle/>
          <a:p>
            <a:r>
              <a:rPr lang="da-DK" sz="2800" dirty="0"/>
              <a:t> Lønsumsafgiftsgrundlag</a:t>
            </a:r>
          </a:p>
        </p:txBody>
      </p:sp>
      <p:pic>
        <p:nvPicPr>
          <p:cNvPr id="4" name="Pladsholder til indhold 3">
            <a:extLst>
              <a:ext uri="{FF2B5EF4-FFF2-40B4-BE49-F238E27FC236}">
                <a16:creationId xmlns:a16="http://schemas.microsoft.com/office/drawing/2014/main" id="{0986C2D1-8325-4171-0F62-69D61A9719D8}"/>
              </a:ext>
            </a:extLst>
          </p:cNvPr>
          <p:cNvPicPr>
            <a:picLocks noGrp="1" noChangeAspect="1"/>
          </p:cNvPicPr>
          <p:nvPr>
            <p:ph idx="1"/>
          </p:nvPr>
        </p:nvPicPr>
        <p:blipFill>
          <a:blip r:embed="rId2"/>
          <a:stretch>
            <a:fillRect/>
          </a:stretch>
        </p:blipFill>
        <p:spPr>
          <a:xfrm>
            <a:off x="712470" y="2542818"/>
            <a:ext cx="4100513" cy="2143125"/>
          </a:xfrm>
          <a:prstGeom prst="rect">
            <a:avLst/>
          </a:prstGeom>
        </p:spPr>
      </p:pic>
      <p:pic>
        <p:nvPicPr>
          <p:cNvPr id="5" name="Billede 4">
            <a:extLst>
              <a:ext uri="{FF2B5EF4-FFF2-40B4-BE49-F238E27FC236}">
                <a16:creationId xmlns:a16="http://schemas.microsoft.com/office/drawing/2014/main" id="{07F1230D-DB5D-D75F-37AD-D9CFD6C3B112}"/>
              </a:ext>
            </a:extLst>
          </p:cNvPr>
          <p:cNvPicPr>
            <a:picLocks noChangeAspect="1"/>
          </p:cNvPicPr>
          <p:nvPr/>
        </p:nvPicPr>
        <p:blipFill>
          <a:blip r:embed="rId3"/>
          <a:stretch>
            <a:fillRect/>
          </a:stretch>
        </p:blipFill>
        <p:spPr>
          <a:xfrm>
            <a:off x="4951571" y="2542818"/>
            <a:ext cx="2776538" cy="676275"/>
          </a:xfrm>
          <a:prstGeom prst="rect">
            <a:avLst/>
          </a:prstGeom>
        </p:spPr>
      </p:pic>
      <p:pic>
        <p:nvPicPr>
          <p:cNvPr id="6" name="Billede 5">
            <a:extLst>
              <a:ext uri="{FF2B5EF4-FFF2-40B4-BE49-F238E27FC236}">
                <a16:creationId xmlns:a16="http://schemas.microsoft.com/office/drawing/2014/main" id="{6C9D4CB9-A3A7-5C79-BD50-103936C728E6}"/>
              </a:ext>
            </a:extLst>
          </p:cNvPr>
          <p:cNvPicPr>
            <a:picLocks noChangeAspect="1"/>
          </p:cNvPicPr>
          <p:nvPr/>
        </p:nvPicPr>
        <p:blipFill>
          <a:blip r:embed="rId4"/>
          <a:stretch>
            <a:fillRect/>
          </a:stretch>
        </p:blipFill>
        <p:spPr>
          <a:xfrm>
            <a:off x="4951571" y="3609618"/>
            <a:ext cx="2776538" cy="1076325"/>
          </a:xfrm>
          <a:prstGeom prst="rect">
            <a:avLst/>
          </a:prstGeom>
        </p:spPr>
      </p:pic>
    </p:spTree>
    <p:extLst>
      <p:ext uri="{BB962C8B-B14F-4D97-AF65-F5344CB8AC3E}">
        <p14:creationId xmlns:p14="http://schemas.microsoft.com/office/powerpoint/2010/main" val="35436676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9786" y="1009651"/>
            <a:ext cx="6172200" cy="597713"/>
          </a:xfrm>
        </p:spPr>
        <p:txBody>
          <a:bodyPr>
            <a:normAutofit/>
          </a:bodyPr>
          <a:lstStyle/>
          <a:p>
            <a:r>
              <a:rPr lang="da-DK" sz="3200" dirty="0" err="1"/>
              <a:t>Brugtmoms</a:t>
            </a:r>
            <a:endParaRPr lang="da-DK" sz="3200" dirty="0"/>
          </a:p>
        </p:txBody>
      </p:sp>
      <p:sp>
        <p:nvSpPr>
          <p:cNvPr id="3" name="Pladsholder til indhold 2"/>
          <p:cNvSpPr>
            <a:spLocks noGrp="1"/>
          </p:cNvSpPr>
          <p:nvPr>
            <p:ph idx="1"/>
          </p:nvPr>
        </p:nvSpPr>
        <p:spPr/>
        <p:txBody>
          <a:bodyPr>
            <a:normAutofit/>
          </a:bodyPr>
          <a:lstStyle/>
          <a:p>
            <a:pPr marL="270000" lvl="1" indent="-135000">
              <a:buNone/>
            </a:pPr>
            <a:endParaRPr lang="da-DK" sz="1200" dirty="0"/>
          </a:p>
          <a:p>
            <a:pPr marL="477900" lvl="1" indent="-342900"/>
            <a:r>
              <a:rPr lang="da-DK" sz="2000" dirty="0">
                <a:latin typeface="Arial" pitchFamily="34" charset="0"/>
                <a:cs typeface="Arial" pitchFamily="34" charset="0"/>
              </a:rPr>
              <a:t>Lov nr. 904 af 21. juni 2022 – handel med brugte varer:</a:t>
            </a:r>
          </a:p>
          <a:p>
            <a:pPr marL="270000" lvl="1" indent="-135000"/>
            <a:endParaRPr lang="da-DK" dirty="0">
              <a:latin typeface="Arial" pitchFamily="34" charset="0"/>
              <a:cs typeface="Arial" pitchFamily="34" charset="0"/>
            </a:endParaRPr>
          </a:p>
          <a:p>
            <a:pPr marL="570038" lvl="2" indent="-135000"/>
            <a:r>
              <a:rPr lang="da-DK" sz="1600" dirty="0">
                <a:latin typeface="Arial" pitchFamily="34" charset="0"/>
                <a:cs typeface="Arial" pitchFamily="34" charset="0"/>
              </a:rPr>
              <a:t>Lovændringen betyder, at virksomheder under </a:t>
            </a:r>
            <a:r>
              <a:rPr lang="da-DK" sz="1600" dirty="0" err="1">
                <a:latin typeface="Arial" pitchFamily="34" charset="0"/>
                <a:cs typeface="Arial" pitchFamily="34" charset="0"/>
              </a:rPr>
              <a:t>brugtmomsordningen</a:t>
            </a:r>
            <a:r>
              <a:rPr lang="da-DK" sz="1600" dirty="0">
                <a:latin typeface="Arial" pitchFamily="34" charset="0"/>
                <a:cs typeface="Arial" pitchFamily="34" charset="0"/>
              </a:rPr>
              <a:t> kan vælge samlemetoden, selv om de kan følge deres brugte varer fra køb til salg. </a:t>
            </a:r>
            <a:br>
              <a:rPr lang="da-DK" sz="1600" dirty="0">
                <a:latin typeface="Arial" pitchFamily="34" charset="0"/>
                <a:cs typeface="Arial" pitchFamily="34" charset="0"/>
              </a:rPr>
            </a:br>
            <a:endParaRPr lang="da-DK" sz="1600" dirty="0">
              <a:latin typeface="Arial" pitchFamily="34" charset="0"/>
              <a:cs typeface="Arial" pitchFamily="34" charset="0"/>
            </a:endParaRPr>
          </a:p>
          <a:p>
            <a:pPr marL="570038" lvl="2" indent="-135000"/>
            <a:r>
              <a:rPr lang="da-DK" sz="1600" dirty="0">
                <a:latin typeface="Arial" pitchFamily="34" charset="0"/>
                <a:cs typeface="Arial" pitchFamily="34" charset="0"/>
              </a:rPr>
              <a:t>Lovændringen er trådt i kraft</a:t>
            </a:r>
          </a:p>
          <a:p>
            <a:pPr marL="570038" lvl="2" indent="-135000"/>
            <a:endParaRPr lang="da-DK" sz="1600" dirty="0"/>
          </a:p>
          <a:p>
            <a:pPr marL="570038" lvl="2" indent="-135000"/>
            <a:r>
              <a:rPr lang="da-DK" sz="1600" dirty="0">
                <a:latin typeface="Arial" pitchFamily="34" charset="0"/>
                <a:cs typeface="Arial" pitchFamily="34" charset="0"/>
              </a:rPr>
              <a:t>Særreglen vedrørende personmotorkøretøjer opretholdes</a:t>
            </a:r>
          </a:p>
          <a:p>
            <a:pPr marL="570038" lvl="2" indent="-135000"/>
            <a:endParaRPr lang="da-DK" dirty="0">
              <a:latin typeface="Tw Cen MT" panose="020B0602020104020603" pitchFamily="34" charset="0"/>
              <a:cs typeface="Arial" pitchFamily="34" charset="0"/>
            </a:endParaRPr>
          </a:p>
          <a:p>
            <a:pPr marL="270000" lvl="1" indent="-135000"/>
            <a:endParaRPr lang="da-DK" dirty="0">
              <a:latin typeface="Tw Cen MT" panose="020B0602020104020603" pitchFamily="34" charset="0"/>
              <a:cs typeface="Arial" pitchFamily="34" charset="0"/>
            </a:endParaRPr>
          </a:p>
          <a:p>
            <a:pPr marL="570038" lvl="2" indent="-135000"/>
            <a:endParaRPr lang="da-DK" dirty="0">
              <a:latin typeface="Tw Cen MT" panose="020B0602020104020603" pitchFamily="34" charset="0"/>
              <a:cs typeface="Arial" pitchFamily="34" charset="0"/>
            </a:endParaRPr>
          </a:p>
          <a:p>
            <a:pPr marL="912938" lvl="3" indent="-135000"/>
            <a:endParaRPr lang="da-DK" dirty="0">
              <a:latin typeface="Tw Cen MT" panose="020B0602020104020603" pitchFamily="34" charset="0"/>
              <a:cs typeface="Arial" pitchFamily="34" charset="0"/>
            </a:endParaRPr>
          </a:p>
          <a:p>
            <a:pPr marL="270000" lvl="1" indent="-135000"/>
            <a:endParaRPr lang="da-DK" dirty="0"/>
          </a:p>
          <a:p>
            <a:pPr marL="270000" lvl="1" indent="-135000"/>
            <a:endParaRPr lang="da-DK" dirty="0"/>
          </a:p>
          <a:p>
            <a:pPr marL="270000" lvl="1" indent="-135000"/>
            <a:endParaRPr lang="da-DK" sz="1200" dirty="0"/>
          </a:p>
        </p:txBody>
      </p:sp>
      <p:sp>
        <p:nvSpPr>
          <p:cNvPr id="5" name="Pladsholder til diasnummer 4"/>
          <p:cNvSpPr>
            <a:spLocks noGrp="1"/>
          </p:cNvSpPr>
          <p:nvPr>
            <p:ph type="sldNum" sz="quarter" idx="12"/>
          </p:nvPr>
        </p:nvSpPr>
        <p:spPr>
          <a:xfrm>
            <a:off x="6553200" y="8070850"/>
            <a:ext cx="2133600" cy="365125"/>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734F1DF-5DF1-462A-957E-E6289486E9B8}" type="slidenum">
              <a:rPr lang="da-DK" smtClean="0"/>
              <a:pPr/>
              <a:t>59</a:t>
            </a:fld>
            <a:endParaRPr lang="da-DK"/>
          </a:p>
        </p:txBody>
      </p:sp>
    </p:spTree>
    <p:extLst>
      <p:ext uri="{BB962C8B-B14F-4D97-AF65-F5344CB8AC3E}">
        <p14:creationId xmlns:p14="http://schemas.microsoft.com/office/powerpoint/2010/main" val="59108967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20688"/>
            <a:ext cx="8229600" cy="796950"/>
          </a:xfrm>
        </p:spPr>
        <p:txBody>
          <a:bodyPr>
            <a:normAutofit/>
          </a:bodyPr>
          <a:lstStyle/>
          <a:p>
            <a:r>
              <a:rPr lang="da-DK" sz="2800" dirty="0"/>
              <a:t>Lovforslag L 79</a:t>
            </a:r>
          </a:p>
        </p:txBody>
      </p:sp>
      <p:sp>
        <p:nvSpPr>
          <p:cNvPr id="3" name="Pladsholder til indhold 2"/>
          <p:cNvSpPr>
            <a:spLocks noGrp="1"/>
          </p:cNvSpPr>
          <p:nvPr>
            <p:ph idx="1"/>
          </p:nvPr>
        </p:nvSpPr>
        <p:spPr/>
        <p:txBody>
          <a:bodyPr>
            <a:normAutofit/>
          </a:bodyPr>
          <a:lstStyle/>
          <a:p>
            <a:pPr marL="360000" lvl="1" indent="-180000">
              <a:buNone/>
            </a:pPr>
            <a:endParaRPr lang="da-DK" sz="1600" dirty="0">
              <a:latin typeface="Arial" pitchFamily="34" charset="0"/>
              <a:cs typeface="Arial" pitchFamily="34" charset="0"/>
            </a:endParaRPr>
          </a:p>
          <a:p>
            <a:pPr marL="760050" lvl="2" indent="-180000"/>
            <a:r>
              <a:rPr lang="da-DK" sz="1800" dirty="0">
                <a:latin typeface="Arial" pitchFamily="34" charset="0"/>
                <a:cs typeface="Arial" pitchFamily="34" charset="0"/>
              </a:rPr>
              <a:t>Små virksomheder</a:t>
            </a:r>
          </a:p>
          <a:p>
            <a:pPr marL="1217250" lvl="3" indent="-180000"/>
            <a:r>
              <a:rPr lang="da-DK" sz="1400" dirty="0">
                <a:latin typeface="Arial" pitchFamily="34" charset="0"/>
                <a:cs typeface="Arial" pitchFamily="34" charset="0"/>
              </a:rPr>
              <a:t>Ved lov nr. 332 (9/4 – 2024) blev adgangen til at anvende grænsen på 50.000 kr. (og kunstnergrænsen på 300.000 kr.) udvidet til at omfatte udenlandske virksomheder på visse betingelser, ligesom danske virksomheder, som er under grænsen, kan bevare deres undtagelse, når de handler i andre EU-lande – ikrafttræden 1. januar 2025</a:t>
            </a:r>
          </a:p>
          <a:p>
            <a:pPr marL="1217250" lvl="3" indent="-180000"/>
            <a:r>
              <a:rPr lang="da-DK" sz="1400" dirty="0">
                <a:latin typeface="Arial" pitchFamily="34" charset="0"/>
                <a:cs typeface="Arial" pitchFamily="34" charset="0"/>
              </a:rPr>
              <a:t>Der skal indhentes en attest fra Skattestyrelsen, som bekræfter virksomhedens status i Danmark</a:t>
            </a:r>
          </a:p>
          <a:p>
            <a:pPr marL="1217250" lvl="3" indent="-180000"/>
            <a:endParaRPr lang="da-DK" sz="1400" dirty="0">
              <a:latin typeface="Arial" pitchFamily="34" charset="0"/>
              <a:cs typeface="Arial" pitchFamily="34" charset="0"/>
            </a:endParaRPr>
          </a:p>
          <a:p>
            <a:pPr marL="760050" lvl="2" indent="-180000"/>
            <a:r>
              <a:rPr lang="da-DK" sz="1800" dirty="0">
                <a:latin typeface="Arial" panose="020B0604020202020204" pitchFamily="34" charset="0"/>
                <a:cs typeface="Arial" panose="020B0604020202020204" pitchFamily="34" charset="0"/>
              </a:rPr>
              <a:t>Ændringen:</a:t>
            </a:r>
          </a:p>
          <a:p>
            <a:pPr marL="1217250" lvl="3" indent="-180000"/>
            <a:r>
              <a:rPr lang="da-DK" sz="1400" dirty="0">
                <a:latin typeface="Arial" panose="020B0604020202020204" pitchFamily="34" charset="0"/>
                <a:cs typeface="Arial" panose="020B0604020202020204" pitchFamily="34" charset="0"/>
              </a:rPr>
              <a:t>Grænsen på 50.000 kr. gøres sektorspecifik</a:t>
            </a:r>
          </a:p>
          <a:p>
            <a:pPr marL="1217250" lvl="3" indent="-180000"/>
            <a:r>
              <a:rPr lang="da-DK" sz="1400" dirty="0">
                <a:latin typeface="Arial" panose="020B0604020202020204" pitchFamily="34" charset="0"/>
                <a:cs typeface="Arial" panose="020B0604020202020204" pitchFamily="34" charset="0"/>
              </a:rPr>
              <a:t>Grænsen for kunstnere hæves til 350.000 kr.</a:t>
            </a:r>
          </a:p>
          <a:p>
            <a:pPr marL="1217250" lvl="3" indent="-180000"/>
            <a:r>
              <a:rPr lang="da-DK" sz="1400" dirty="0">
                <a:latin typeface="Arial" panose="020B0604020202020204" pitchFamily="34" charset="0"/>
                <a:cs typeface="Arial" panose="020B0604020202020204" pitchFamily="34" charset="0"/>
              </a:rPr>
              <a:t>Konkret betyder det, at en kunstner, hvis salg af andet overstiger 50.000 kr., bliver momspligtig for salg af egne kunstværker, selv om denne omsætning isoleret set er under 350.000 kr.</a:t>
            </a:r>
          </a:p>
          <a:p>
            <a:pPr marL="760050" lvl="2" indent="-180000"/>
            <a:endParaRPr lang="da-DK" dirty="0">
              <a:latin typeface="Tw Cen MT" panose="020B0602020104020603" pitchFamily="34" charset="0"/>
              <a:cs typeface="Arial" pitchFamily="34" charset="0"/>
            </a:endParaRPr>
          </a:p>
          <a:p>
            <a:pPr marL="1217250" lvl="3" indent="-180000"/>
            <a:endParaRPr lang="da-DK" dirty="0">
              <a:latin typeface="Tw Cen MT" panose="020B0602020104020603"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1600" dirty="0">
              <a:latin typeface="Arial" pitchFamily="34" charset="0"/>
              <a:cs typeface="Arial" pitchFamily="34" charset="0"/>
            </a:endParaRPr>
          </a:p>
        </p:txBody>
      </p:sp>
      <p:sp>
        <p:nvSpPr>
          <p:cNvPr id="5" name="Pladsholder til diasnummer 4"/>
          <p:cNvSpPr>
            <a:spLocks noGrp="1"/>
          </p:cNvSpPr>
          <p:nvPr>
            <p:ph type="sldNum" sz="quarter" idx="12"/>
          </p:nvPr>
        </p:nvSpPr>
        <p:spPr/>
        <p:txBody>
          <a:bodyPr/>
          <a:lstStyle/>
          <a:p>
            <a:fld id="{6734F1DF-5DF1-462A-957E-E6289486E9B8}" type="slidenum">
              <a:rPr lang="da-DK" smtClean="0"/>
              <a:pPr/>
              <a:t>6</a:t>
            </a:fld>
            <a:endParaRPr lang="da-DK"/>
          </a:p>
        </p:txBody>
      </p:sp>
    </p:spTree>
    <p:extLst>
      <p:ext uri="{BB962C8B-B14F-4D97-AF65-F5344CB8AC3E}">
        <p14:creationId xmlns:p14="http://schemas.microsoft.com/office/powerpoint/2010/main" val="4133634120"/>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857251"/>
            <a:ext cx="6172200" cy="602343"/>
          </a:xfrm>
        </p:spPr>
        <p:txBody>
          <a:bodyPr>
            <a:noAutofit/>
          </a:bodyPr>
          <a:lstStyle/>
          <a:p>
            <a:r>
              <a:rPr lang="da-DK" sz="2400" dirty="0" err="1"/>
              <a:t>Brugtmoms</a:t>
            </a:r>
            <a:endParaRPr lang="da-DK" sz="2400" dirty="0"/>
          </a:p>
        </p:txBody>
      </p:sp>
      <p:sp>
        <p:nvSpPr>
          <p:cNvPr id="3" name="Pladsholder til indhold 2"/>
          <p:cNvSpPr>
            <a:spLocks noGrp="1"/>
          </p:cNvSpPr>
          <p:nvPr>
            <p:ph idx="1"/>
          </p:nvPr>
        </p:nvSpPr>
        <p:spPr/>
        <p:txBody>
          <a:bodyPr>
            <a:normAutofit/>
          </a:bodyPr>
          <a:lstStyle/>
          <a:p>
            <a:pPr marL="685800" lvl="2" indent="0">
              <a:buNone/>
            </a:pPr>
            <a:endParaRPr lang="da-DK" dirty="0"/>
          </a:p>
          <a:p>
            <a:r>
              <a:rPr lang="da-DK" sz="1661" dirty="0"/>
              <a:t>Købet skal berettige til at indgå i </a:t>
            </a:r>
            <a:r>
              <a:rPr lang="da-DK" sz="1661" dirty="0" err="1"/>
              <a:t>brugtmomsordningen</a:t>
            </a:r>
            <a:r>
              <a:rPr lang="da-DK" sz="1661" dirty="0"/>
              <a:t>:</a:t>
            </a:r>
          </a:p>
          <a:p>
            <a:pPr lvl="1"/>
            <a:endParaRPr lang="da-DK" sz="1261" dirty="0"/>
          </a:p>
          <a:p>
            <a:pPr lvl="1"/>
            <a:r>
              <a:rPr lang="da-DK" sz="1261" dirty="0"/>
              <a:t>Køb fra privatpersoner i Danmark eller andet EU-land</a:t>
            </a:r>
          </a:p>
          <a:p>
            <a:pPr lvl="1"/>
            <a:r>
              <a:rPr lang="da-DK" sz="1261" dirty="0"/>
              <a:t>Køb fra virksomhed i Danmark, som har faktureret med henvisning til </a:t>
            </a:r>
            <a:r>
              <a:rPr lang="da-DK" sz="1261" dirty="0" err="1"/>
              <a:t>brugtmomsordningen</a:t>
            </a:r>
            <a:endParaRPr lang="da-DK" sz="1261" dirty="0"/>
          </a:p>
          <a:p>
            <a:pPr lvl="1"/>
            <a:r>
              <a:rPr lang="da-DK" sz="1261" dirty="0"/>
              <a:t>Køb fra virksomhed i EU, som har henvist til </a:t>
            </a:r>
            <a:r>
              <a:rPr lang="da-DK" sz="1261" dirty="0" err="1"/>
              <a:t>brugtmomsordningen</a:t>
            </a:r>
            <a:endParaRPr lang="da-DK" sz="1261" dirty="0"/>
          </a:p>
          <a:p>
            <a:pPr lvl="1"/>
            <a:r>
              <a:rPr lang="da-DK" sz="1261" dirty="0"/>
              <a:t>Køb fra virksomheder, som har solgt uden moms (virksomheds salg af personbil)</a:t>
            </a:r>
          </a:p>
          <a:p>
            <a:pPr lvl="1"/>
            <a:r>
              <a:rPr lang="da-DK" sz="1261" dirty="0"/>
              <a:t>Forsikringsbiler</a:t>
            </a:r>
          </a:p>
          <a:p>
            <a:pPr lvl="1"/>
            <a:r>
              <a:rPr lang="da-DK" sz="1261" dirty="0"/>
              <a:t>Køb af kunst og samlergenstande, som er importeret fra lande udenfor EU med 5% importmoms</a:t>
            </a:r>
          </a:p>
          <a:p>
            <a:pPr lvl="1"/>
            <a:r>
              <a:rPr lang="da-DK" sz="1261" dirty="0"/>
              <a:t>Køb af biler, hvor salgsbilaget henviser til momslovens § 30</a:t>
            </a:r>
          </a:p>
          <a:p>
            <a:pPr lvl="1"/>
            <a:endParaRPr lang="da-DK" sz="1261" dirty="0"/>
          </a:p>
          <a:p>
            <a:r>
              <a:rPr lang="da-DK" sz="1661" dirty="0"/>
              <a:t>I andre tilfælde skal videresalg ske efter de almindelige momsregler.</a:t>
            </a:r>
          </a:p>
          <a:p>
            <a:pPr marL="457200" lvl="1" indent="0">
              <a:buNone/>
            </a:pPr>
            <a:br>
              <a:rPr lang="da-DK" sz="1261" dirty="0"/>
            </a:br>
            <a:endParaRPr lang="da-DK" sz="1261" dirty="0"/>
          </a:p>
          <a:p>
            <a:pPr lvl="1"/>
            <a:endParaRPr lang="da-DK" sz="1261" dirty="0"/>
          </a:p>
          <a:p>
            <a:pPr lvl="1"/>
            <a:endParaRPr lang="da-DK" sz="1261" dirty="0"/>
          </a:p>
          <a:p>
            <a:pPr lvl="1"/>
            <a:endParaRPr lang="da-DK" sz="1261" dirty="0"/>
          </a:p>
          <a:p>
            <a:pPr lvl="1"/>
            <a:endParaRPr lang="da-DK" sz="1261" dirty="0"/>
          </a:p>
          <a:p>
            <a:endParaRPr lang="da-DK" sz="1661" dirty="0"/>
          </a:p>
          <a:p>
            <a:pPr lvl="4"/>
            <a:endParaRPr lang="da-DK" dirty="0"/>
          </a:p>
        </p:txBody>
      </p:sp>
      <p:sp>
        <p:nvSpPr>
          <p:cNvPr id="4" name="Pladsholder til diasnummer 3"/>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60</a:t>
            </a:fld>
            <a:endParaRPr lang="en-GB" dirty="0"/>
          </a:p>
        </p:txBody>
      </p:sp>
    </p:spTree>
    <p:extLst>
      <p:ext uri="{BB962C8B-B14F-4D97-AF65-F5344CB8AC3E}">
        <p14:creationId xmlns:p14="http://schemas.microsoft.com/office/powerpoint/2010/main" val="3550737862"/>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724942"/>
          </a:xfrm>
        </p:spPr>
        <p:txBody>
          <a:bodyPr>
            <a:normAutofit/>
          </a:bodyPr>
          <a:lstStyle/>
          <a:p>
            <a:r>
              <a:rPr lang="da-DK" sz="2800" dirty="0">
                <a:latin typeface="Tw Cen MT" panose="020B0602020104020603" pitchFamily="34" charset="0"/>
              </a:rPr>
              <a:t>Fast ejendom</a:t>
            </a:r>
          </a:p>
        </p:txBody>
      </p:sp>
      <p:sp>
        <p:nvSpPr>
          <p:cNvPr id="3" name="Pladsholder til indhold 2"/>
          <p:cNvSpPr>
            <a:spLocks noGrp="1"/>
          </p:cNvSpPr>
          <p:nvPr>
            <p:ph sz="half" idx="1"/>
          </p:nvPr>
        </p:nvSpPr>
        <p:spPr>
          <a:xfrm>
            <a:off x="457200" y="1600200"/>
            <a:ext cx="6707088" cy="4525963"/>
          </a:xfrm>
        </p:spPr>
        <p:txBody>
          <a:bodyPr>
            <a:normAutofit fontScale="92500" lnSpcReduction="20000"/>
          </a:bodyPr>
          <a:lstStyle/>
          <a:p>
            <a:pPr marL="457200" lvl="1" indent="0">
              <a:buNone/>
            </a:pPr>
            <a:endParaRPr lang="da-DK" sz="1800" dirty="0">
              <a:latin typeface="Tw Cen MT" panose="020B0602020104020603" pitchFamily="34" charset="0"/>
            </a:endParaRPr>
          </a:p>
          <a:p>
            <a:pPr marL="457200" lvl="1" indent="0">
              <a:buNone/>
            </a:pPr>
            <a:endParaRPr lang="da-DK" sz="1800" dirty="0">
              <a:latin typeface="Tw Cen MT" panose="020B0602020104020603" pitchFamily="34" charset="0"/>
            </a:endParaRPr>
          </a:p>
          <a:p>
            <a:pPr marL="77175" lvl="3" indent="0">
              <a:buNone/>
            </a:pPr>
            <a:r>
              <a:rPr lang="da-DK" sz="2000" dirty="0"/>
              <a:t>Salg af fast ejendom er som hovedregel fritaget for momspligt (momslovens § 13, stk. 1, nr. 9. Det gælder blandt andet bebyggede ejendomme (KPC-dommen, funktionsdygtige bygninger)</a:t>
            </a:r>
          </a:p>
          <a:p>
            <a:pPr marL="77175" lvl="3" indent="0">
              <a:buNone/>
            </a:pPr>
            <a:endParaRPr lang="da-DK" sz="2000" dirty="0"/>
          </a:p>
          <a:p>
            <a:pPr marL="77175" lvl="3" indent="0">
              <a:buNone/>
            </a:pPr>
            <a:r>
              <a:rPr lang="da-DK" sz="2000" dirty="0"/>
              <a:t>Der gælder følgende undtagelser:</a:t>
            </a:r>
            <a:br>
              <a:rPr lang="da-DK" sz="2000" dirty="0"/>
            </a:br>
            <a:endParaRPr lang="da-DK" sz="2000" dirty="0"/>
          </a:p>
          <a:p>
            <a:pPr marL="257175" lvl="3"/>
            <a:r>
              <a:rPr lang="da-DK" sz="2000" dirty="0"/>
              <a:t>Salg af nyopførte bygninger</a:t>
            </a:r>
          </a:p>
          <a:p>
            <a:pPr marL="257175" lvl="3"/>
            <a:r>
              <a:rPr lang="da-DK" sz="2000" dirty="0"/>
              <a:t>Salg af væsentligt ombyggede/istandsatte ejendomme</a:t>
            </a:r>
          </a:p>
          <a:p>
            <a:pPr marL="257175" lvl="3"/>
            <a:r>
              <a:rPr lang="da-DK" sz="2000" dirty="0"/>
              <a:t>Salg af byggegrunde </a:t>
            </a:r>
          </a:p>
          <a:p>
            <a:pPr marL="257175" lvl="3"/>
            <a:r>
              <a:rPr lang="da-DK" sz="2000" dirty="0"/>
              <a:t>Derudover skal salget gennemføres af en afgiftspligtig person</a:t>
            </a:r>
          </a:p>
          <a:p>
            <a:pPr marL="714375" lvl="4"/>
            <a:r>
              <a:rPr lang="da-DK" sz="2000" dirty="0"/>
              <a:t>Privatpersoner er ikke omfattet</a:t>
            </a:r>
          </a:p>
          <a:p>
            <a:pPr marL="714375" lvl="4"/>
            <a:r>
              <a:rPr lang="da-DK" sz="2000" dirty="0"/>
              <a:t>Kommuner, holdingselskaber </a:t>
            </a:r>
          </a:p>
          <a:p>
            <a:pPr marL="714375" lvl="4"/>
            <a:r>
              <a:rPr lang="da-DK" sz="2000" dirty="0"/>
              <a:t>SKM2023.73.SR og SKM2023.81.SR</a:t>
            </a:r>
          </a:p>
          <a:p>
            <a:pPr marL="714375" lvl="4"/>
            <a:endParaRPr lang="da-DK" sz="2000" dirty="0"/>
          </a:p>
          <a:p>
            <a:pPr marL="714375" lvl="4"/>
            <a:endParaRPr lang="da-DK" sz="2000" dirty="0"/>
          </a:p>
          <a:p>
            <a:pPr marL="457200" lvl="1" indent="0">
              <a:buNone/>
            </a:pPr>
            <a:endParaRPr lang="da-DK" sz="1800" dirty="0">
              <a:latin typeface="Tw Cen MT" panose="020B0602020104020603" pitchFamily="34" charset="0"/>
            </a:endParaRPr>
          </a:p>
        </p:txBody>
      </p:sp>
    </p:spTree>
    <p:extLst>
      <p:ext uri="{BB962C8B-B14F-4D97-AF65-F5344CB8AC3E}">
        <p14:creationId xmlns:p14="http://schemas.microsoft.com/office/powerpoint/2010/main" val="22875855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857251"/>
            <a:ext cx="6172200" cy="602343"/>
          </a:xfrm>
        </p:spPr>
        <p:txBody>
          <a:bodyPr>
            <a:noAutofit/>
          </a:bodyPr>
          <a:lstStyle/>
          <a:p>
            <a:r>
              <a:rPr lang="da-DK" sz="2400" dirty="0"/>
              <a:t>Fast ejendom</a:t>
            </a:r>
          </a:p>
        </p:txBody>
      </p:sp>
      <p:sp>
        <p:nvSpPr>
          <p:cNvPr id="3" name="Pladsholder til indhold 2"/>
          <p:cNvSpPr>
            <a:spLocks noGrp="1"/>
          </p:cNvSpPr>
          <p:nvPr>
            <p:ph idx="1"/>
          </p:nvPr>
        </p:nvSpPr>
        <p:spPr/>
        <p:txBody>
          <a:bodyPr>
            <a:normAutofit lnSpcReduction="10000"/>
          </a:bodyPr>
          <a:lstStyle/>
          <a:p>
            <a:pPr marL="685800" lvl="2" indent="0">
              <a:buNone/>
            </a:pPr>
            <a:endParaRPr lang="da-DK" dirty="0"/>
          </a:p>
          <a:p>
            <a:r>
              <a:rPr lang="da-DK" sz="1661" dirty="0"/>
              <a:t>Styresignal – bygningsbegrebet - SKM2023.637.SKTST</a:t>
            </a:r>
          </a:p>
          <a:p>
            <a:endParaRPr lang="da-DK" sz="1661" dirty="0"/>
          </a:p>
          <a:p>
            <a:r>
              <a:rPr lang="da-DK" sz="1661" dirty="0"/>
              <a:t>Efter et par afgørelser fra Landsskatteretten, som stillede spørgsmålstegn ved Skattestyrelsens tolkning af begrebet ”funktionsdygtig bygning”, har Skattestyrelsen udsendt et styresignal, hvor de dels ændrer, dels præciserer praksis.</a:t>
            </a:r>
          </a:p>
          <a:p>
            <a:endParaRPr lang="da-DK" sz="1661" dirty="0"/>
          </a:p>
          <a:p>
            <a:r>
              <a:rPr lang="da-DK" sz="1661" dirty="0"/>
              <a:t>Hovedpunkter:</a:t>
            </a:r>
          </a:p>
          <a:p>
            <a:endParaRPr lang="da-DK" sz="1661" dirty="0"/>
          </a:p>
          <a:p>
            <a:pPr lvl="1"/>
            <a:r>
              <a:rPr lang="da-DK" sz="1261" dirty="0"/>
              <a:t>En bygning skal være anvendelig til sit oprindelige formål eller til andre formål på det tidspunkt, hvor den overdrages. At den anvendes til andet formål er i den sammenhæng uden betydning Vurderingen skal ske på tidspunktet for salg af bygningen</a:t>
            </a:r>
          </a:p>
          <a:p>
            <a:pPr lvl="1"/>
            <a:r>
              <a:rPr lang="da-DK" sz="1261" dirty="0"/>
              <a:t>Et støbt fundament udgør ikke en bygning, og er dermed ikke omfattet af praksis vedrørende funktionsdygtige bygninger. Der skal være tale om en færdiggjort bygning, eventuelt en delvist færdiggjort bygning, hvis denne del kan tages i brug</a:t>
            </a:r>
          </a:p>
          <a:p>
            <a:pPr lvl="1"/>
            <a:r>
              <a:rPr lang="da-DK" sz="1261" dirty="0"/>
              <a:t>Omkostninger til byggemodning kan ikke anses for en bygning</a:t>
            </a:r>
          </a:p>
          <a:p>
            <a:pPr lvl="1"/>
            <a:r>
              <a:rPr lang="da-DK" sz="1261" dirty="0"/>
              <a:t>En forsikringserstatning, der anvendes til at genopføre en ejendom indgår ikke i vurderingen af, om ejendommen er nyopført eller bestående (ingen succession). Er den tidligere ejendom ikke funktionsdygtig, kan et salg af den nyopførte ejendom blive omfattet af momspligt</a:t>
            </a:r>
          </a:p>
          <a:p>
            <a:pPr lvl="1"/>
            <a:endParaRPr lang="da-DK" sz="1261" dirty="0"/>
          </a:p>
          <a:p>
            <a:endParaRPr lang="da-DK" sz="985" dirty="0"/>
          </a:p>
          <a:p>
            <a:pPr lvl="4"/>
            <a:endParaRPr lang="da-DK" dirty="0"/>
          </a:p>
        </p:txBody>
      </p:sp>
      <p:sp>
        <p:nvSpPr>
          <p:cNvPr id="4" name="Pladsholder til diasnummer 3"/>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62</a:t>
            </a:fld>
            <a:endParaRPr lang="en-GB" dirty="0"/>
          </a:p>
        </p:txBody>
      </p:sp>
    </p:spTree>
    <p:extLst>
      <p:ext uri="{BB962C8B-B14F-4D97-AF65-F5344CB8AC3E}">
        <p14:creationId xmlns:p14="http://schemas.microsoft.com/office/powerpoint/2010/main" val="3446220877"/>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731838"/>
            <a:ext cx="6172200" cy="1188642"/>
          </a:xfrm>
        </p:spPr>
        <p:txBody>
          <a:bodyPr>
            <a:normAutofit/>
          </a:bodyPr>
          <a:lstStyle/>
          <a:p>
            <a:r>
              <a:rPr lang="da-DK" sz="2800" dirty="0"/>
              <a:t>Ombyggede/renoverede ejendomme</a:t>
            </a:r>
          </a:p>
        </p:txBody>
      </p:sp>
      <p:sp>
        <p:nvSpPr>
          <p:cNvPr id="3" name="Pladsholder til indhold 2"/>
          <p:cNvSpPr>
            <a:spLocks noGrp="1"/>
          </p:cNvSpPr>
          <p:nvPr>
            <p:ph idx="1"/>
          </p:nvPr>
        </p:nvSpPr>
        <p:spPr>
          <a:xfrm>
            <a:off x="457200" y="1920480"/>
            <a:ext cx="8229600" cy="4205683"/>
          </a:xfrm>
        </p:spPr>
        <p:txBody>
          <a:bodyPr>
            <a:normAutofit fontScale="92500" lnSpcReduction="20000"/>
          </a:bodyPr>
          <a:lstStyle/>
          <a:p>
            <a:pPr marL="270000" lvl="1" indent="-135000">
              <a:buNone/>
            </a:pPr>
            <a:endParaRPr lang="da-DK" sz="1200" dirty="0">
              <a:latin typeface="Arial" pitchFamily="34" charset="0"/>
              <a:cs typeface="Arial" pitchFamily="34" charset="0"/>
            </a:endParaRPr>
          </a:p>
          <a:p>
            <a:pPr marL="570038" lvl="2" indent="-135000"/>
            <a:r>
              <a:rPr lang="da-DK" sz="2200" dirty="0">
                <a:latin typeface="Tw Cen MT" panose="020B0602020104020603" pitchFamily="34" charset="0"/>
                <a:cs typeface="Arial" pitchFamily="34" charset="0"/>
              </a:rPr>
              <a:t>Hvis en bygning ombygges/renoveres med henblik på salg, er salget momspligtigt, hvis værdien af ombygning/renovering </a:t>
            </a:r>
            <a:r>
              <a:rPr lang="da-DK" sz="2200" dirty="0" err="1">
                <a:latin typeface="Tw Cen MT" panose="020B0602020104020603" pitchFamily="34" charset="0"/>
                <a:cs typeface="Arial" pitchFamily="34" charset="0"/>
              </a:rPr>
              <a:t>eksl</a:t>
            </a:r>
            <a:r>
              <a:rPr lang="da-DK" sz="2200" dirty="0">
                <a:latin typeface="Tw Cen MT" panose="020B0602020104020603" pitchFamily="34" charset="0"/>
                <a:cs typeface="Arial" pitchFamily="34" charset="0"/>
              </a:rPr>
              <a:t>. moms overstiger:</a:t>
            </a:r>
          </a:p>
          <a:p>
            <a:pPr marL="570038" lvl="2" indent="-135000"/>
            <a:endParaRPr lang="da-DK" dirty="0">
              <a:latin typeface="Tw Cen MT" panose="020B0602020104020603" pitchFamily="34" charset="0"/>
              <a:cs typeface="Arial" pitchFamily="34" charset="0"/>
            </a:endParaRPr>
          </a:p>
          <a:p>
            <a:pPr marL="1035113" lvl="3" indent="-257175"/>
            <a:r>
              <a:rPr lang="da-DK" sz="1900" dirty="0">
                <a:latin typeface="Tw Cen MT" panose="020B0602020104020603" pitchFamily="34" charset="0"/>
                <a:cs typeface="Arial" pitchFamily="34" charset="0"/>
              </a:rPr>
              <a:t>25% af den faktiske salgspris</a:t>
            </a:r>
          </a:p>
          <a:p>
            <a:pPr marL="1035113" lvl="3" indent="-257175"/>
            <a:r>
              <a:rPr lang="da-DK" sz="1900" dirty="0">
                <a:latin typeface="Tw Cen MT" panose="020B0602020104020603" pitchFamily="34" charset="0"/>
                <a:cs typeface="Arial" pitchFamily="34" charset="0"/>
              </a:rPr>
              <a:t>og 25% af seneste offentlige vurdering med tillæg af udgifter til     ombygning/renovering</a:t>
            </a:r>
          </a:p>
          <a:p>
            <a:pPr marL="1035113" lvl="3" indent="-257175"/>
            <a:r>
              <a:rPr lang="da-DK" sz="1900" dirty="0">
                <a:latin typeface="Tw Cen MT" panose="020B0602020104020603" pitchFamily="34" charset="0"/>
                <a:cs typeface="Arial" pitchFamily="34" charset="0"/>
              </a:rPr>
              <a:t>hvis der er tale om bygninger på lejet grund, anvendes 50%</a:t>
            </a:r>
          </a:p>
          <a:p>
            <a:pPr marL="1035113" lvl="3" indent="-257175"/>
            <a:r>
              <a:rPr lang="da-DK" sz="1900" dirty="0">
                <a:latin typeface="Tw Cen MT" panose="020B0602020104020603" pitchFamily="34" charset="0"/>
                <a:cs typeface="Arial" pitchFamily="34" charset="0"/>
              </a:rPr>
              <a:t>Hvis der er tale om salg mellem interesseforbundne parter, kan salgsprisen ikke anvendes som grundlag.</a:t>
            </a:r>
          </a:p>
          <a:p>
            <a:pPr marL="1035113" lvl="3" indent="-257175"/>
            <a:r>
              <a:rPr lang="da-DK" sz="1900" dirty="0">
                <a:latin typeface="Tw Cen MT" panose="020B0602020104020603" pitchFamily="34" charset="0"/>
                <a:cs typeface="Arial" pitchFamily="34" charset="0"/>
              </a:rPr>
              <a:t>I øvrigt samme regler som gælder for nyopførte ejendomme med henblik på ibrugtagning, overgang til udlejning osv.</a:t>
            </a:r>
          </a:p>
          <a:p>
            <a:pPr marL="1035113" lvl="3" indent="-257175"/>
            <a:r>
              <a:rPr lang="da-DK" sz="1900" dirty="0">
                <a:latin typeface="Tw Cen MT" panose="020B0602020104020603" pitchFamily="34" charset="0"/>
                <a:cs typeface="Arial" pitchFamily="34" charset="0"/>
              </a:rPr>
              <a:t>Momsbekendtgørelsens § 54, stk. 1 og 2</a:t>
            </a:r>
          </a:p>
          <a:p>
            <a:pPr marL="570038" lvl="2" indent="-135000">
              <a:buNone/>
            </a:pPr>
            <a:r>
              <a:rPr lang="da-DK" dirty="0">
                <a:latin typeface="Arial" pitchFamily="34" charset="0"/>
                <a:cs typeface="Arial" pitchFamily="34" charset="0"/>
              </a:rPr>
              <a:t>	</a:t>
            </a:r>
          </a:p>
          <a:p>
            <a:pPr marL="270000" lvl="1" indent="-135000"/>
            <a:endParaRPr lang="da-DK" dirty="0">
              <a:latin typeface="Arial" pitchFamily="34" charset="0"/>
              <a:cs typeface="Arial" pitchFamily="34" charset="0"/>
            </a:endParaRPr>
          </a:p>
          <a:p>
            <a:pPr marL="270000" lvl="1" indent="-135000"/>
            <a:endParaRPr lang="da-DK" dirty="0">
              <a:latin typeface="Arial" pitchFamily="34" charset="0"/>
              <a:cs typeface="Arial" pitchFamily="34" charset="0"/>
            </a:endParaRPr>
          </a:p>
          <a:p>
            <a:pPr marL="270000" lvl="1" indent="-135000"/>
            <a:endParaRPr lang="da-DK" sz="1200" dirty="0">
              <a:latin typeface="Arial" pitchFamily="34" charset="0"/>
              <a:cs typeface="Arial" pitchFamily="34" charset="0"/>
            </a:endParaRPr>
          </a:p>
        </p:txBody>
      </p:sp>
      <p:sp>
        <p:nvSpPr>
          <p:cNvPr id="5" name="Pladsholder til diasnummer 4"/>
          <p:cNvSpPr>
            <a:spLocks noGrp="1"/>
          </p:cNvSpPr>
          <p:nvPr>
            <p:ph type="sldNum" sz="quarter" idx="12"/>
          </p:nvPr>
        </p:nvSpPr>
        <p:spPr/>
        <p:txBody>
          <a:bodyPr/>
          <a:lstStyle/>
          <a:p>
            <a:fld id="{6734F1DF-5DF1-462A-957E-E6289486E9B8}" type="slidenum">
              <a:rPr lang="da-DK" smtClean="0"/>
              <a:pPr/>
              <a:t>63</a:t>
            </a:fld>
            <a:endParaRPr lang="da-DK"/>
          </a:p>
        </p:txBody>
      </p:sp>
    </p:spTree>
    <p:extLst>
      <p:ext uri="{BB962C8B-B14F-4D97-AF65-F5344CB8AC3E}">
        <p14:creationId xmlns:p14="http://schemas.microsoft.com/office/powerpoint/2010/main" val="3520420425"/>
      </p:ext>
    </p:extLst>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836712"/>
            <a:ext cx="6172200" cy="1083767"/>
          </a:xfrm>
        </p:spPr>
        <p:txBody>
          <a:bodyPr>
            <a:normAutofit/>
          </a:bodyPr>
          <a:lstStyle/>
          <a:p>
            <a:r>
              <a:rPr lang="da-DK" sz="2800" dirty="0"/>
              <a:t>Ombyggede/renoverede ejendomme</a:t>
            </a:r>
          </a:p>
        </p:txBody>
      </p:sp>
      <p:sp>
        <p:nvSpPr>
          <p:cNvPr id="3" name="Pladsholder til indhold 2"/>
          <p:cNvSpPr>
            <a:spLocks noGrp="1"/>
          </p:cNvSpPr>
          <p:nvPr>
            <p:ph idx="1"/>
          </p:nvPr>
        </p:nvSpPr>
        <p:spPr>
          <a:xfrm>
            <a:off x="457200" y="1920479"/>
            <a:ext cx="8229600" cy="4205684"/>
          </a:xfrm>
        </p:spPr>
        <p:txBody>
          <a:bodyPr>
            <a:normAutofit/>
          </a:bodyPr>
          <a:lstStyle/>
          <a:p>
            <a:pPr marL="270000" lvl="1" indent="-135000">
              <a:buNone/>
            </a:pPr>
            <a:endParaRPr lang="da-DK" sz="1200" dirty="0">
              <a:latin typeface="Arial" pitchFamily="34" charset="0"/>
              <a:cs typeface="Arial" pitchFamily="34" charset="0"/>
            </a:endParaRPr>
          </a:p>
          <a:p>
            <a:pPr marL="570038" lvl="2" indent="-135000"/>
            <a:r>
              <a:rPr lang="da-DK" dirty="0">
                <a:latin typeface="Tw Cen MT" panose="020B0602020104020603" pitchFamily="34" charset="0"/>
                <a:cs typeface="Arial" pitchFamily="34" charset="0"/>
              </a:rPr>
              <a:t>Værdi af renovering:</a:t>
            </a:r>
          </a:p>
          <a:p>
            <a:pPr marL="570038" lvl="2" indent="-135000"/>
            <a:endParaRPr lang="da-DK" dirty="0">
              <a:latin typeface="Tw Cen MT" panose="020B0602020104020603" pitchFamily="34" charset="0"/>
              <a:cs typeface="Arial" pitchFamily="34" charset="0"/>
            </a:endParaRPr>
          </a:p>
          <a:p>
            <a:pPr marL="912938" lvl="3" indent="-135000"/>
            <a:r>
              <a:rPr lang="da-DK" sz="1800" dirty="0">
                <a:latin typeface="Tw Cen MT" panose="020B0602020104020603" pitchFamily="34" charset="0"/>
                <a:cs typeface="Arial" pitchFamily="34" charset="0"/>
              </a:rPr>
              <a:t>Værdien opgøres ekskl. moms</a:t>
            </a:r>
          </a:p>
          <a:p>
            <a:pPr marL="912938" lvl="3" indent="-135000"/>
            <a:r>
              <a:rPr lang="da-DK" sz="1800" dirty="0">
                <a:latin typeface="Tw Cen MT" panose="020B0602020104020603" pitchFamily="34" charset="0"/>
                <a:cs typeface="Arial" pitchFamily="34" charset="0"/>
              </a:rPr>
              <a:t>Værdien omfatter arbejdsydelser, som aktivt tjener til at ændre den faste ejendom (SKM2015-53.SR). Dermed ses bort fra indledende omkostninger til arkitekt eller andre rådgiver </a:t>
            </a:r>
            <a:r>
              <a:rPr lang="da-DK" sz="1800" dirty="0" err="1">
                <a:latin typeface="Tw Cen MT" panose="020B0602020104020603" pitchFamily="34" charset="0"/>
                <a:cs typeface="Arial" pitchFamily="34" charset="0"/>
              </a:rPr>
              <a:t>o.lign</a:t>
            </a:r>
            <a:r>
              <a:rPr lang="da-DK" sz="1800" dirty="0">
                <a:latin typeface="Tw Cen MT" panose="020B0602020104020603" pitchFamily="34" charset="0"/>
                <a:cs typeface="Arial" pitchFamily="34" charset="0"/>
              </a:rPr>
              <a:t>. </a:t>
            </a:r>
          </a:p>
          <a:p>
            <a:pPr marL="912938" lvl="3" indent="-135000"/>
            <a:r>
              <a:rPr lang="da-DK" sz="1800" dirty="0">
                <a:latin typeface="Tw Cen MT" panose="020B0602020104020603" pitchFamily="34" charset="0"/>
                <a:cs typeface="Arial" pitchFamily="34" charset="0"/>
              </a:rPr>
              <a:t>Derimod indgår værdien af nedrivning mv. af indmad (SKM2018.237.LSR)</a:t>
            </a:r>
          </a:p>
          <a:p>
            <a:pPr marL="912938" lvl="3" indent="-135000"/>
            <a:r>
              <a:rPr lang="da-DK" sz="1800" dirty="0">
                <a:latin typeface="Tw Cen MT" panose="020B0602020104020603" pitchFamily="34" charset="0"/>
                <a:cs typeface="Arial" pitchFamily="34" charset="0"/>
              </a:rPr>
              <a:t>Det er den fulde værdi af omkostninger til nedrivning, der afholdes med henblik på salg, og som er afholdt inden for de seneste 5 år, som indgår i værdien. Der sker ikke en årlig reduktion af værdien, jf. SKM2016.86.SR.</a:t>
            </a:r>
          </a:p>
          <a:p>
            <a:pPr marL="912938" lvl="3" indent="-135000"/>
            <a:endParaRPr lang="da-DK" dirty="0">
              <a:latin typeface="Tw Cen MT" panose="020B0602020104020603" pitchFamily="34" charset="0"/>
              <a:cs typeface="Arial" pitchFamily="34" charset="0"/>
            </a:endParaRPr>
          </a:p>
          <a:p>
            <a:pPr marL="270000" lvl="1" indent="-135000"/>
            <a:endParaRPr lang="da-DK" dirty="0">
              <a:latin typeface="Arial" pitchFamily="34" charset="0"/>
              <a:cs typeface="Arial" pitchFamily="34" charset="0"/>
            </a:endParaRPr>
          </a:p>
          <a:p>
            <a:pPr marL="270000" lvl="1" indent="-135000"/>
            <a:endParaRPr lang="da-DK" dirty="0">
              <a:latin typeface="Arial" pitchFamily="34" charset="0"/>
              <a:cs typeface="Arial" pitchFamily="34" charset="0"/>
            </a:endParaRPr>
          </a:p>
          <a:p>
            <a:pPr marL="270000" lvl="1" indent="-135000"/>
            <a:endParaRPr lang="da-DK" sz="1200" dirty="0">
              <a:latin typeface="Arial" pitchFamily="34" charset="0"/>
              <a:cs typeface="Arial" pitchFamily="34" charset="0"/>
            </a:endParaRPr>
          </a:p>
        </p:txBody>
      </p:sp>
      <p:sp>
        <p:nvSpPr>
          <p:cNvPr id="5" name="Pladsholder til diasnummer 4"/>
          <p:cNvSpPr>
            <a:spLocks noGrp="1"/>
          </p:cNvSpPr>
          <p:nvPr>
            <p:ph type="sldNum" sz="quarter" idx="12"/>
          </p:nvPr>
        </p:nvSpPr>
        <p:spPr/>
        <p:txBody>
          <a:bodyPr/>
          <a:lstStyle/>
          <a:p>
            <a:fld id="{6734F1DF-5DF1-462A-957E-E6289486E9B8}" type="slidenum">
              <a:rPr lang="da-DK" smtClean="0"/>
              <a:pPr/>
              <a:t>64</a:t>
            </a:fld>
            <a:endParaRPr lang="da-DK"/>
          </a:p>
        </p:txBody>
      </p:sp>
    </p:spTree>
    <p:extLst>
      <p:ext uri="{BB962C8B-B14F-4D97-AF65-F5344CB8AC3E}">
        <p14:creationId xmlns:p14="http://schemas.microsoft.com/office/powerpoint/2010/main" val="2853200241"/>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1376772"/>
            <a:ext cx="6172200" cy="543707"/>
          </a:xfrm>
        </p:spPr>
        <p:txBody>
          <a:bodyPr>
            <a:normAutofit/>
          </a:bodyPr>
          <a:lstStyle/>
          <a:p>
            <a:r>
              <a:rPr lang="da-DK" sz="2400" dirty="0">
                <a:latin typeface="+mn-lt"/>
              </a:rPr>
              <a:t>Ombyggede/renoverede ejendomme</a:t>
            </a:r>
          </a:p>
        </p:txBody>
      </p:sp>
      <p:sp>
        <p:nvSpPr>
          <p:cNvPr id="3" name="Pladsholder til indhold 2"/>
          <p:cNvSpPr>
            <a:spLocks noGrp="1"/>
          </p:cNvSpPr>
          <p:nvPr>
            <p:ph sz="half" idx="1"/>
          </p:nvPr>
        </p:nvSpPr>
        <p:spPr>
          <a:xfrm>
            <a:off x="1485900" y="2057401"/>
            <a:ext cx="6614492" cy="3394472"/>
          </a:xfrm>
        </p:spPr>
        <p:txBody>
          <a:bodyPr>
            <a:normAutofit lnSpcReduction="10000"/>
          </a:bodyPr>
          <a:lstStyle/>
          <a:p>
            <a:pPr marL="342900" lvl="1" indent="0">
              <a:buNone/>
            </a:pPr>
            <a:endParaRPr lang="da-DK" sz="1500" dirty="0">
              <a:latin typeface="Tw Cen MT" panose="020B0602020104020603" pitchFamily="34" charset="0"/>
            </a:endParaRPr>
          </a:p>
          <a:p>
            <a:pPr marL="342900" lvl="1" indent="0">
              <a:buNone/>
            </a:pPr>
            <a:r>
              <a:rPr lang="da-DK" sz="1500" dirty="0">
                <a:latin typeface="Tw Cen MT" panose="020B0602020104020603" pitchFamily="34" charset="0"/>
              </a:rPr>
              <a:t>Eksempel</a:t>
            </a:r>
          </a:p>
          <a:p>
            <a:pPr marL="342900" lvl="1" indent="0">
              <a:buNone/>
            </a:pPr>
            <a:endParaRPr lang="da-DK" sz="1500" u="sng" dirty="0">
              <a:latin typeface="Tw Cen MT" panose="020B0602020104020603" pitchFamily="34" charset="0"/>
            </a:endParaRPr>
          </a:p>
          <a:p>
            <a:pPr marL="342900" lvl="1" indent="0">
              <a:buNone/>
            </a:pPr>
            <a:r>
              <a:rPr lang="da-DK" sz="1050" dirty="0">
                <a:latin typeface="Tw Cen MT" panose="020B0602020104020603" pitchFamily="34" charset="0"/>
              </a:rPr>
              <a:t>Køb af ældre villa					345.000 kr.</a:t>
            </a:r>
          </a:p>
          <a:p>
            <a:pPr marL="342900" lvl="1" indent="0">
              <a:buNone/>
            </a:pPr>
            <a:r>
              <a:rPr lang="da-DK" sz="1050" dirty="0">
                <a:latin typeface="Tw Cen MT" panose="020B0602020104020603" pitchFamily="34" charset="0"/>
              </a:rPr>
              <a:t>Offentlig vurdering (seneste)				450.000 kr.</a:t>
            </a:r>
          </a:p>
          <a:p>
            <a:pPr marL="342900" lvl="1" indent="0">
              <a:buNone/>
            </a:pPr>
            <a:endParaRPr lang="da-DK" sz="1050" dirty="0">
              <a:latin typeface="Tw Cen MT" panose="020B0602020104020603" pitchFamily="34" charset="0"/>
            </a:endParaRPr>
          </a:p>
          <a:p>
            <a:pPr marL="342900" lvl="1" indent="0">
              <a:buNone/>
            </a:pPr>
            <a:r>
              <a:rPr lang="da-DK" sz="1050" dirty="0">
                <a:latin typeface="Tw Cen MT" panose="020B0602020104020603" pitchFamily="34" charset="0"/>
              </a:rPr>
              <a:t>Udgifter til håndværkere ekskl. moms			100.000 kr.</a:t>
            </a:r>
          </a:p>
          <a:p>
            <a:pPr marL="342900" lvl="1" indent="0">
              <a:buNone/>
            </a:pPr>
            <a:r>
              <a:rPr lang="da-DK" sz="1050" dirty="0">
                <a:latin typeface="Tw Cen MT" panose="020B0602020104020603" pitchFamily="34" charset="0"/>
              </a:rPr>
              <a:t>Værdi af eget arbejde (normalværdi)			120.000 kr.</a:t>
            </a:r>
          </a:p>
          <a:p>
            <a:pPr marL="342900" lvl="1" indent="0">
              <a:buNone/>
            </a:pPr>
            <a:r>
              <a:rPr lang="da-DK" sz="1050" dirty="0">
                <a:latin typeface="Tw Cen MT" panose="020B0602020104020603" pitchFamily="34" charset="0"/>
              </a:rPr>
              <a:t>Materialeforbrug (egne medarbejdere), ekskl. moms		  35.000 kr.</a:t>
            </a:r>
          </a:p>
          <a:p>
            <a:pPr marL="342900" lvl="1" indent="0">
              <a:buNone/>
            </a:pPr>
            <a:r>
              <a:rPr lang="da-DK" sz="1050" b="1" dirty="0">
                <a:latin typeface="Tw Cen MT" panose="020B0602020104020603" pitchFamily="34" charset="0"/>
              </a:rPr>
              <a:t>Samlet værdi af ombygning				255.000 kr.</a:t>
            </a:r>
          </a:p>
          <a:p>
            <a:pPr marL="342900" lvl="1" indent="0">
              <a:buNone/>
            </a:pPr>
            <a:endParaRPr lang="da-DK" sz="1050" dirty="0">
              <a:latin typeface="Tw Cen MT" panose="020B0602020104020603" pitchFamily="34" charset="0"/>
            </a:endParaRPr>
          </a:p>
          <a:p>
            <a:pPr marL="342900" lvl="1" indent="0">
              <a:buNone/>
            </a:pPr>
            <a:r>
              <a:rPr lang="da-DK" sz="1050" dirty="0">
                <a:latin typeface="Tw Cen MT" panose="020B0602020104020603" pitchFamily="34" charset="0"/>
              </a:rPr>
              <a:t>(der er set bort fra udgifter, der ikke direkte vedrører det fysiske ombygnings-arbejde, herunder arkitekt, haveanlæg mv.). Hvis der er afholdt omkostninger til nedrivning af vægge, tilbygninger mv., skal værdien heraf derimod indregnes.</a:t>
            </a:r>
          </a:p>
          <a:p>
            <a:pPr marL="342900" lvl="1" indent="0">
              <a:buNone/>
            </a:pPr>
            <a:endParaRPr lang="da-DK" sz="1050" dirty="0">
              <a:latin typeface="Tw Cen MT" panose="020B0602020104020603" pitchFamily="34" charset="0"/>
            </a:endParaRPr>
          </a:p>
          <a:p>
            <a:pPr marL="342900" lvl="1" indent="0">
              <a:buNone/>
            </a:pPr>
            <a:r>
              <a:rPr lang="da-DK" sz="1050" dirty="0">
                <a:latin typeface="Tw Cen MT" panose="020B0602020104020603" pitchFamily="34" charset="0"/>
              </a:rPr>
              <a:t>Salgspris A					   880.000 kr.</a:t>
            </a:r>
          </a:p>
          <a:p>
            <a:pPr marL="342900" lvl="1" indent="0">
              <a:buNone/>
            </a:pPr>
            <a:r>
              <a:rPr lang="da-DK" sz="1050" dirty="0">
                <a:latin typeface="Tw Cen MT" panose="020B0602020104020603" pitchFamily="34" charset="0"/>
              </a:rPr>
              <a:t>Salgspris B					1.100.000 kr.</a:t>
            </a:r>
          </a:p>
          <a:p>
            <a:pPr marL="342900" lvl="1" indent="0">
              <a:buNone/>
            </a:pPr>
            <a:endParaRPr lang="da-DK" sz="1050" dirty="0">
              <a:latin typeface="Tw Cen MT" panose="020B0602020104020603" pitchFamily="34" charset="0"/>
            </a:endParaRPr>
          </a:p>
          <a:p>
            <a:pPr lvl="2">
              <a:buFont typeface="Wingdings" panose="05000000000000000000" pitchFamily="2" charset="2"/>
              <a:buChar char="§"/>
            </a:pPr>
            <a:endParaRPr lang="da-DK" sz="1050" dirty="0">
              <a:latin typeface="Tw Cen MT" panose="020B0602020104020603" pitchFamily="34" charset="0"/>
            </a:endParaRPr>
          </a:p>
          <a:p>
            <a:pPr>
              <a:buFont typeface="Wingdings" panose="05000000000000000000" pitchFamily="2" charset="2"/>
              <a:buChar char="§"/>
            </a:pPr>
            <a:endParaRPr lang="da-DK" dirty="0">
              <a:latin typeface="Tw Cen MT" panose="020B0602020104020603" pitchFamily="34" charset="0"/>
            </a:endParaRPr>
          </a:p>
        </p:txBody>
      </p:sp>
    </p:spTree>
    <p:extLst>
      <p:ext uri="{BB962C8B-B14F-4D97-AF65-F5344CB8AC3E}">
        <p14:creationId xmlns:p14="http://schemas.microsoft.com/office/powerpoint/2010/main" val="23703962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1376772"/>
            <a:ext cx="6172200" cy="543707"/>
          </a:xfrm>
        </p:spPr>
        <p:txBody>
          <a:bodyPr>
            <a:noAutofit/>
          </a:bodyPr>
          <a:lstStyle/>
          <a:p>
            <a:r>
              <a:rPr lang="da-DK" sz="2800" dirty="0">
                <a:latin typeface="Tw Cen MT" panose="020B0602020104020603" pitchFamily="34" charset="0"/>
              </a:rPr>
              <a:t>Ombyggede/renoverede ejendomme</a:t>
            </a:r>
          </a:p>
        </p:txBody>
      </p:sp>
      <p:sp>
        <p:nvSpPr>
          <p:cNvPr id="3" name="Pladsholder til indhold 2"/>
          <p:cNvSpPr>
            <a:spLocks noGrp="1"/>
          </p:cNvSpPr>
          <p:nvPr>
            <p:ph sz="half" idx="1"/>
          </p:nvPr>
        </p:nvSpPr>
        <p:spPr>
          <a:xfrm>
            <a:off x="1485900" y="2057401"/>
            <a:ext cx="6902524" cy="3394472"/>
          </a:xfrm>
        </p:spPr>
        <p:txBody>
          <a:bodyPr>
            <a:normAutofit/>
          </a:bodyPr>
          <a:lstStyle/>
          <a:p>
            <a:pPr marL="342900" lvl="1" indent="0">
              <a:buNone/>
            </a:pPr>
            <a:endParaRPr lang="da-DK" sz="1500" dirty="0">
              <a:latin typeface="Tw Cen MT" panose="020B0602020104020603" pitchFamily="34" charset="0"/>
            </a:endParaRPr>
          </a:p>
          <a:p>
            <a:pPr marL="342900" lvl="1" indent="0">
              <a:buNone/>
            </a:pPr>
            <a:r>
              <a:rPr lang="da-DK" sz="1500" dirty="0">
                <a:latin typeface="Tw Cen MT" panose="020B0602020104020603" pitchFamily="34" charset="0"/>
              </a:rPr>
              <a:t>Eksempel</a:t>
            </a:r>
          </a:p>
          <a:p>
            <a:pPr marL="342900" lvl="1" indent="0">
              <a:buNone/>
            </a:pPr>
            <a:endParaRPr lang="da-DK" sz="1350" b="1" u="sng" dirty="0">
              <a:latin typeface="Tw Cen MT" panose="020B0602020104020603" pitchFamily="34" charset="0"/>
            </a:endParaRPr>
          </a:p>
          <a:p>
            <a:pPr marL="600075" lvl="1" indent="-257175">
              <a:buAutoNum type="arabicPeriod"/>
            </a:pPr>
            <a:r>
              <a:rPr lang="da-DK" sz="1050" dirty="0">
                <a:latin typeface="Tw Cen MT" panose="020B0602020104020603" pitchFamily="34" charset="0"/>
              </a:rPr>
              <a:t>Seneste offentlige vurdering</a:t>
            </a:r>
            <a:br>
              <a:rPr lang="da-DK" sz="1050" dirty="0">
                <a:latin typeface="Tw Cen MT" panose="020B0602020104020603" pitchFamily="34" charset="0"/>
              </a:rPr>
            </a:br>
            <a:br>
              <a:rPr lang="da-DK" sz="1050" dirty="0">
                <a:latin typeface="Tw Cen MT" panose="020B0602020104020603" pitchFamily="34" charset="0"/>
              </a:rPr>
            </a:br>
            <a:r>
              <a:rPr lang="da-DK" sz="1050" dirty="0">
                <a:latin typeface="Tw Cen MT" panose="020B0602020104020603" pitchFamily="34" charset="0"/>
              </a:rPr>
              <a:t>255.000 kr. i forhold til (450.000 + 255.000) 705.000 kr.  Værdien af ombygning overstiger 25% = momspligt</a:t>
            </a:r>
            <a:br>
              <a:rPr lang="da-DK" sz="1050" dirty="0">
                <a:latin typeface="Tw Cen MT" panose="020B0602020104020603" pitchFamily="34" charset="0"/>
              </a:rPr>
            </a:br>
            <a:endParaRPr lang="da-DK" sz="1050" dirty="0">
              <a:latin typeface="Tw Cen MT" panose="020B0602020104020603" pitchFamily="34" charset="0"/>
            </a:endParaRPr>
          </a:p>
          <a:p>
            <a:pPr marL="600075" lvl="1" indent="-257175">
              <a:buAutoNum type="arabicPeriod"/>
            </a:pPr>
            <a:r>
              <a:rPr lang="da-DK" sz="1050" dirty="0">
                <a:latin typeface="Tw Cen MT" panose="020B0602020104020603" pitchFamily="34" charset="0"/>
              </a:rPr>
              <a:t>Salgspris A</a:t>
            </a:r>
            <a:br>
              <a:rPr lang="da-DK" sz="1050" dirty="0">
                <a:latin typeface="Tw Cen MT" panose="020B0602020104020603" pitchFamily="34" charset="0"/>
              </a:rPr>
            </a:br>
            <a:br>
              <a:rPr lang="da-DK" sz="1050" dirty="0">
                <a:latin typeface="Tw Cen MT" panose="020B0602020104020603" pitchFamily="34" charset="0"/>
              </a:rPr>
            </a:br>
            <a:r>
              <a:rPr lang="da-DK" sz="1050" dirty="0">
                <a:latin typeface="Tw Cen MT" panose="020B0602020104020603" pitchFamily="34" charset="0"/>
              </a:rPr>
              <a:t>255.000 kr. i forhold til 880.000 kr. Værdien af ombygning overstiger 25% = momspligt</a:t>
            </a:r>
            <a:br>
              <a:rPr lang="da-DK" sz="1050" dirty="0">
                <a:latin typeface="Tw Cen MT" panose="020B0602020104020603" pitchFamily="34" charset="0"/>
              </a:rPr>
            </a:br>
            <a:endParaRPr lang="da-DK" sz="1050" dirty="0">
              <a:latin typeface="Tw Cen MT" panose="020B0602020104020603" pitchFamily="34" charset="0"/>
            </a:endParaRPr>
          </a:p>
          <a:p>
            <a:pPr marL="600075" lvl="1" indent="-257175">
              <a:buAutoNum type="arabicPeriod"/>
            </a:pPr>
            <a:r>
              <a:rPr lang="da-DK" sz="1050" dirty="0">
                <a:latin typeface="Tw Cen MT" panose="020B0602020104020603" pitchFamily="34" charset="0"/>
              </a:rPr>
              <a:t>Salgspris B</a:t>
            </a:r>
            <a:br>
              <a:rPr lang="da-DK" sz="1050" dirty="0">
                <a:latin typeface="Tw Cen MT" panose="020B0602020104020603" pitchFamily="34" charset="0"/>
              </a:rPr>
            </a:br>
            <a:br>
              <a:rPr lang="da-DK" sz="1050" dirty="0">
                <a:latin typeface="Tw Cen MT" panose="020B0602020104020603" pitchFamily="34" charset="0"/>
              </a:rPr>
            </a:br>
            <a:r>
              <a:rPr lang="da-DK" sz="1050" dirty="0">
                <a:latin typeface="Tw Cen MT" panose="020B0602020104020603" pitchFamily="34" charset="0"/>
              </a:rPr>
              <a:t>255.000 kr. i forhold til 1.100.000 kr. Værdien af ombygning overstiger ikke 25% af salgsprisen. Dermed kan huset sælges uden moms.</a:t>
            </a:r>
            <a:br>
              <a:rPr lang="da-DK" sz="1050" dirty="0">
                <a:latin typeface="Tw Cen MT" panose="020B0602020104020603" pitchFamily="34" charset="0"/>
              </a:rPr>
            </a:br>
            <a:endParaRPr lang="da-DK" sz="1050" dirty="0">
              <a:latin typeface="Tw Cen MT" panose="020B0602020104020603" pitchFamily="34" charset="0"/>
            </a:endParaRPr>
          </a:p>
          <a:p>
            <a:pPr lvl="2"/>
            <a:r>
              <a:rPr lang="da-DK" sz="900" dirty="0">
                <a:latin typeface="Tw Cen MT" panose="020B0602020104020603" pitchFamily="34" charset="0"/>
              </a:rPr>
              <a:t>25% kriteriet skal blot være opfyldt efter en af de to metoder</a:t>
            </a:r>
          </a:p>
          <a:p>
            <a:pPr lvl="2"/>
            <a:r>
              <a:rPr lang="da-DK" sz="900" dirty="0">
                <a:latin typeface="Tw Cen MT" panose="020B0602020104020603" pitchFamily="34" charset="0"/>
              </a:rPr>
              <a:t>Ved salg uden moms mistes adgangen til momsfradrag for afholdte omkostninger	</a:t>
            </a:r>
          </a:p>
          <a:p>
            <a:pPr lvl="2">
              <a:buFont typeface="Wingdings" panose="05000000000000000000" pitchFamily="2" charset="2"/>
              <a:buChar char="§"/>
            </a:pPr>
            <a:endParaRPr lang="da-DK" sz="900" dirty="0">
              <a:latin typeface="Tw Cen MT" panose="020B0602020104020603" pitchFamily="34" charset="0"/>
            </a:endParaRPr>
          </a:p>
          <a:p>
            <a:pPr>
              <a:buFont typeface="Wingdings" panose="05000000000000000000" pitchFamily="2" charset="2"/>
              <a:buChar char="§"/>
            </a:pPr>
            <a:endParaRPr lang="da-DK" dirty="0">
              <a:latin typeface="Tw Cen MT" panose="020B0602020104020603" pitchFamily="34" charset="0"/>
            </a:endParaRPr>
          </a:p>
        </p:txBody>
      </p:sp>
    </p:spTree>
    <p:extLst>
      <p:ext uri="{BB962C8B-B14F-4D97-AF65-F5344CB8AC3E}">
        <p14:creationId xmlns:p14="http://schemas.microsoft.com/office/powerpoint/2010/main" val="5319178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3373F-F195-FA91-0051-D3A0179078A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205B485-0815-BEAE-0BBC-955082748B6A}"/>
              </a:ext>
            </a:extLst>
          </p:cNvPr>
          <p:cNvSpPr>
            <a:spLocks noGrp="1"/>
          </p:cNvSpPr>
          <p:nvPr>
            <p:ph type="title"/>
          </p:nvPr>
        </p:nvSpPr>
        <p:spPr>
          <a:xfrm>
            <a:off x="1485900" y="1376772"/>
            <a:ext cx="6172200" cy="543707"/>
          </a:xfrm>
        </p:spPr>
        <p:txBody>
          <a:bodyPr>
            <a:noAutofit/>
          </a:bodyPr>
          <a:lstStyle/>
          <a:p>
            <a:r>
              <a:rPr lang="da-DK" sz="2800" dirty="0">
                <a:latin typeface="Tw Cen MT" panose="020B0602020104020603" pitchFamily="34" charset="0"/>
              </a:rPr>
              <a:t>Udlejning af fast ejendom</a:t>
            </a:r>
          </a:p>
        </p:txBody>
      </p:sp>
      <p:sp>
        <p:nvSpPr>
          <p:cNvPr id="3" name="Pladsholder til indhold 2">
            <a:extLst>
              <a:ext uri="{FF2B5EF4-FFF2-40B4-BE49-F238E27FC236}">
                <a16:creationId xmlns:a16="http://schemas.microsoft.com/office/drawing/2014/main" id="{1A8837B8-3B15-CF82-3F7C-D043DB7B06A3}"/>
              </a:ext>
            </a:extLst>
          </p:cNvPr>
          <p:cNvSpPr>
            <a:spLocks noGrp="1"/>
          </p:cNvSpPr>
          <p:nvPr>
            <p:ph sz="half" idx="1"/>
          </p:nvPr>
        </p:nvSpPr>
        <p:spPr>
          <a:xfrm>
            <a:off x="1485900" y="2057401"/>
            <a:ext cx="6902524" cy="3394472"/>
          </a:xfrm>
        </p:spPr>
        <p:txBody>
          <a:bodyPr>
            <a:normAutofit/>
          </a:bodyPr>
          <a:lstStyle/>
          <a:p>
            <a:pPr marL="342900" lvl="1" indent="0">
              <a:buNone/>
            </a:pPr>
            <a:endParaRPr lang="da-DK" sz="1500" dirty="0">
              <a:latin typeface="Tw Cen MT" panose="020B0602020104020603" pitchFamily="34" charset="0"/>
            </a:endParaRPr>
          </a:p>
          <a:p>
            <a:pPr marL="628650" lvl="1"/>
            <a:r>
              <a:rPr lang="da-DK" sz="1700" dirty="0">
                <a:latin typeface="Arial" panose="020B0604020202020204" pitchFamily="34" charset="0"/>
                <a:cs typeface="Arial" panose="020B0604020202020204" pitchFamily="34" charset="0"/>
              </a:rPr>
              <a:t>Udlejning af fast ejendom er som hovedregel fritaget for moms - § 13, stk. 1, nr. 8</a:t>
            </a:r>
          </a:p>
          <a:p>
            <a:pPr marL="628650" lvl="1"/>
            <a:endParaRPr lang="da-DK" sz="1700" dirty="0">
              <a:latin typeface="Arial" panose="020B0604020202020204" pitchFamily="34" charset="0"/>
              <a:cs typeface="Arial" panose="020B0604020202020204" pitchFamily="34" charset="0"/>
            </a:endParaRPr>
          </a:p>
          <a:p>
            <a:pPr marL="628650" lvl="1"/>
            <a:r>
              <a:rPr lang="da-DK" sz="1700" dirty="0">
                <a:latin typeface="Arial" panose="020B0604020202020204" pitchFamily="34" charset="0"/>
                <a:cs typeface="Arial" panose="020B0604020202020204" pitchFamily="34" charset="0"/>
              </a:rPr>
              <a:t>Undtagelser:</a:t>
            </a:r>
          </a:p>
          <a:p>
            <a:pPr marL="628650" lvl="1"/>
            <a:endParaRPr lang="da-DK" sz="1700" dirty="0">
              <a:latin typeface="Arial" panose="020B0604020202020204" pitchFamily="34" charset="0"/>
              <a:cs typeface="Arial" panose="020B0604020202020204" pitchFamily="34" charset="0"/>
            </a:endParaRPr>
          </a:p>
          <a:p>
            <a:pPr marL="1028700" lvl="2"/>
            <a:r>
              <a:rPr lang="da-DK" sz="1300" dirty="0">
                <a:latin typeface="Arial" panose="020B0604020202020204" pitchFamily="34" charset="0"/>
                <a:cs typeface="Arial" panose="020B0604020202020204" pitchFamily="34" charset="0"/>
              </a:rPr>
              <a:t>Udlejning af parkeringspladser og bådepladser</a:t>
            </a:r>
          </a:p>
          <a:p>
            <a:pPr marL="1028700" lvl="2"/>
            <a:r>
              <a:rPr lang="da-DK" sz="1300" dirty="0">
                <a:latin typeface="Arial" panose="020B0604020202020204" pitchFamily="34" charset="0"/>
                <a:cs typeface="Arial" panose="020B0604020202020204" pitchFamily="34" charset="0"/>
              </a:rPr>
              <a:t>Hoteludlejning, herunder værelsesudlejning, udlejning i feriecentre mv.</a:t>
            </a:r>
          </a:p>
          <a:p>
            <a:pPr marL="1028700" lvl="2"/>
            <a:r>
              <a:rPr lang="da-DK" sz="1300" dirty="0">
                <a:latin typeface="Arial" panose="020B0604020202020204" pitchFamily="34" charset="0"/>
                <a:cs typeface="Arial" panose="020B0604020202020204" pitchFamily="34" charset="0"/>
              </a:rPr>
              <a:t>Når der er indhentet tilladelse til at udleje med moms = frivillig registrering</a:t>
            </a:r>
            <a:endParaRPr lang="da-DK" sz="1700" dirty="0">
              <a:latin typeface="Arial" panose="020B0604020202020204" pitchFamily="34" charset="0"/>
              <a:cs typeface="Arial" panose="020B0604020202020204" pitchFamily="34" charset="0"/>
            </a:endParaRPr>
          </a:p>
          <a:p>
            <a:pPr marL="342900" lvl="1" indent="0">
              <a:buNone/>
            </a:pPr>
            <a:r>
              <a:rPr lang="da-DK" sz="1700" dirty="0">
                <a:latin typeface="Arial" panose="020B0604020202020204" pitchFamily="34" charset="0"/>
                <a:cs typeface="Arial" panose="020B0604020202020204" pitchFamily="34" charset="0"/>
              </a:rPr>
              <a:t>	</a:t>
            </a:r>
          </a:p>
          <a:p>
            <a:pPr>
              <a:buFont typeface="Wingdings" panose="05000000000000000000" pitchFamily="2" charset="2"/>
              <a:buChar char="§"/>
            </a:pPr>
            <a:endParaRPr lang="da-DK" dirty="0">
              <a:latin typeface="Tw Cen MT" panose="020B0602020104020603" pitchFamily="34" charset="0"/>
            </a:endParaRPr>
          </a:p>
        </p:txBody>
      </p:sp>
    </p:spTree>
    <p:extLst>
      <p:ext uri="{BB962C8B-B14F-4D97-AF65-F5344CB8AC3E}">
        <p14:creationId xmlns:p14="http://schemas.microsoft.com/office/powerpoint/2010/main" val="116843009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3FE1B-F6E8-29CC-A7C5-C532615D2D9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BC8B55F-26B8-1544-2203-5E2DD4E3ED47}"/>
              </a:ext>
            </a:extLst>
          </p:cNvPr>
          <p:cNvSpPr>
            <a:spLocks noGrp="1"/>
          </p:cNvSpPr>
          <p:nvPr>
            <p:ph type="title"/>
          </p:nvPr>
        </p:nvSpPr>
        <p:spPr>
          <a:xfrm>
            <a:off x="1485900" y="1376772"/>
            <a:ext cx="6172200" cy="543707"/>
          </a:xfrm>
        </p:spPr>
        <p:txBody>
          <a:bodyPr>
            <a:noAutofit/>
          </a:bodyPr>
          <a:lstStyle/>
          <a:p>
            <a:r>
              <a:rPr lang="da-DK" sz="2800" dirty="0">
                <a:latin typeface="Tw Cen MT" panose="020B0602020104020603" pitchFamily="34" charset="0"/>
              </a:rPr>
              <a:t>Udlejning af fast ejendom</a:t>
            </a:r>
          </a:p>
        </p:txBody>
      </p:sp>
      <p:sp>
        <p:nvSpPr>
          <p:cNvPr id="3" name="Pladsholder til indhold 2">
            <a:extLst>
              <a:ext uri="{FF2B5EF4-FFF2-40B4-BE49-F238E27FC236}">
                <a16:creationId xmlns:a16="http://schemas.microsoft.com/office/drawing/2014/main" id="{A9180C78-D94C-91DE-EB91-8F35535851BB}"/>
              </a:ext>
            </a:extLst>
          </p:cNvPr>
          <p:cNvSpPr>
            <a:spLocks noGrp="1"/>
          </p:cNvSpPr>
          <p:nvPr>
            <p:ph sz="half" idx="1"/>
          </p:nvPr>
        </p:nvSpPr>
        <p:spPr>
          <a:xfrm>
            <a:off x="1485900" y="2057401"/>
            <a:ext cx="6902524" cy="3394472"/>
          </a:xfrm>
        </p:spPr>
        <p:txBody>
          <a:bodyPr>
            <a:normAutofit/>
          </a:bodyPr>
          <a:lstStyle/>
          <a:p>
            <a:pPr marL="342900" lvl="1" indent="0">
              <a:buNone/>
            </a:pPr>
            <a:endParaRPr lang="da-DK" sz="1500" dirty="0">
              <a:latin typeface="Tw Cen MT" panose="020B0602020104020603" pitchFamily="34" charset="0"/>
            </a:endParaRPr>
          </a:p>
          <a:p>
            <a:pPr marL="628650" lvl="1"/>
            <a:r>
              <a:rPr lang="da-DK" sz="1700" dirty="0">
                <a:latin typeface="Arial" panose="020B0604020202020204" pitchFamily="34" charset="0"/>
                <a:cs typeface="Arial" panose="020B0604020202020204" pitchFamily="34" charset="0"/>
              </a:rPr>
              <a:t>Frivillig </a:t>
            </a:r>
            <a:r>
              <a:rPr lang="da-DK" sz="1700" dirty="0" err="1">
                <a:latin typeface="Arial" panose="020B0604020202020204" pitchFamily="34" charset="0"/>
                <a:cs typeface="Arial" panose="020B0604020202020204" pitchFamily="34" charset="0"/>
              </a:rPr>
              <a:t>momsregistreringUdlejning</a:t>
            </a:r>
            <a:r>
              <a:rPr lang="da-DK" sz="1700" dirty="0">
                <a:latin typeface="Arial" panose="020B0604020202020204" pitchFamily="34" charset="0"/>
                <a:cs typeface="Arial" panose="020B0604020202020204" pitchFamily="34" charset="0"/>
              </a:rPr>
              <a:t> af fast ejendom er som hovedregel fritaget for moms - § 13, stk. 1, nr. 8</a:t>
            </a:r>
          </a:p>
          <a:p>
            <a:pPr marL="628650" lvl="1"/>
            <a:endParaRPr lang="da-DK" sz="1700" dirty="0">
              <a:latin typeface="Arial" panose="020B0604020202020204" pitchFamily="34" charset="0"/>
              <a:cs typeface="Arial" panose="020B0604020202020204" pitchFamily="34" charset="0"/>
            </a:endParaRPr>
          </a:p>
          <a:p>
            <a:pPr marL="1028700" lvl="2"/>
            <a:r>
              <a:rPr lang="da-DK" sz="1300" dirty="0">
                <a:latin typeface="Arial" panose="020B0604020202020204" pitchFamily="34" charset="0"/>
                <a:cs typeface="Arial" panose="020B0604020202020204" pitchFamily="34" charset="0"/>
              </a:rPr>
              <a:t>Skattestyrelsen henvender sig til virksomheder med branchekode 682040, udlejning af erhvervsejendomme og som måske mangler en frivillig registrering</a:t>
            </a:r>
          </a:p>
          <a:p>
            <a:pPr marL="1028700" lvl="2"/>
            <a:r>
              <a:rPr lang="da-DK" sz="1300" dirty="0">
                <a:latin typeface="Arial" panose="020B0604020202020204" pitchFamily="34" charset="0"/>
                <a:cs typeface="Arial" panose="020B0604020202020204" pitchFamily="34" charset="0"/>
              </a:rPr>
              <a:t>Skattestyrelsen er indstillet på at acceptere en frivillig momsregistrering med tilbagevirkende kraft, men det kan udvikle sig til lidt af et ”slagsmål”, hvis fx BBR ikke er korrekt. I værste fald kan der blive tale om efteropkrævning af for meget fradraget moms</a:t>
            </a:r>
          </a:p>
          <a:p>
            <a:pPr marL="1028700" lvl="2"/>
            <a:r>
              <a:rPr lang="da-DK" sz="1300" dirty="0">
                <a:latin typeface="Arial" panose="020B0604020202020204" pitchFamily="34" charset="0"/>
                <a:cs typeface="Arial" panose="020B0604020202020204" pitchFamily="34" charset="0"/>
              </a:rPr>
              <a:t>Sørg for at der bliver søgt om frivillig registrering. Det gælder også videreudlejning.</a:t>
            </a:r>
            <a:endParaRPr lang="da-DK" sz="1100" dirty="0">
              <a:latin typeface="Arial" panose="020B0604020202020204" pitchFamily="34" charset="0"/>
              <a:cs typeface="Arial" panose="020B0604020202020204" pitchFamily="34" charset="0"/>
            </a:endParaRPr>
          </a:p>
          <a:p>
            <a:pPr marL="628650" lvl="1"/>
            <a:endParaRPr lang="da-DK" sz="1700" dirty="0">
              <a:latin typeface="Arial" panose="020B0604020202020204" pitchFamily="34" charset="0"/>
              <a:cs typeface="Arial" panose="020B0604020202020204" pitchFamily="34" charset="0"/>
            </a:endParaRPr>
          </a:p>
          <a:p>
            <a:pPr>
              <a:buFont typeface="Wingdings" panose="05000000000000000000" pitchFamily="2" charset="2"/>
              <a:buChar char="§"/>
            </a:pPr>
            <a:endParaRPr lang="da-DK" dirty="0">
              <a:latin typeface="Tw Cen MT" panose="020B0602020104020603" pitchFamily="34" charset="0"/>
            </a:endParaRPr>
          </a:p>
        </p:txBody>
      </p:sp>
    </p:spTree>
    <p:extLst>
      <p:ext uri="{BB962C8B-B14F-4D97-AF65-F5344CB8AC3E}">
        <p14:creationId xmlns:p14="http://schemas.microsoft.com/office/powerpoint/2010/main" val="360355534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05C95-B6BE-5A9F-CF2B-6C2A110A9D4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A874EFC-C67F-F8D4-9ADD-CB58732BA55E}"/>
              </a:ext>
            </a:extLst>
          </p:cNvPr>
          <p:cNvSpPr>
            <a:spLocks noGrp="1"/>
          </p:cNvSpPr>
          <p:nvPr>
            <p:ph type="title"/>
          </p:nvPr>
        </p:nvSpPr>
        <p:spPr>
          <a:xfrm>
            <a:off x="1485900" y="857251"/>
            <a:ext cx="6172200" cy="602343"/>
          </a:xfrm>
        </p:spPr>
        <p:txBody>
          <a:bodyPr>
            <a:noAutofit/>
          </a:bodyPr>
          <a:lstStyle/>
          <a:p>
            <a:r>
              <a:rPr lang="da-DK" sz="2400" dirty="0"/>
              <a:t>Kørsel  - generelt</a:t>
            </a:r>
          </a:p>
        </p:txBody>
      </p:sp>
      <p:sp>
        <p:nvSpPr>
          <p:cNvPr id="3" name="Pladsholder til indhold 2">
            <a:extLst>
              <a:ext uri="{FF2B5EF4-FFF2-40B4-BE49-F238E27FC236}">
                <a16:creationId xmlns:a16="http://schemas.microsoft.com/office/drawing/2014/main" id="{80E6C74F-4E2B-3C13-A355-6B70AE4F2BD5}"/>
              </a:ext>
            </a:extLst>
          </p:cNvPr>
          <p:cNvSpPr>
            <a:spLocks noGrp="1"/>
          </p:cNvSpPr>
          <p:nvPr>
            <p:ph idx="1"/>
          </p:nvPr>
        </p:nvSpPr>
        <p:spPr/>
        <p:txBody>
          <a:bodyPr>
            <a:normAutofit/>
          </a:bodyPr>
          <a:lstStyle/>
          <a:p>
            <a:pPr marL="685800" lvl="2" indent="0">
              <a:buNone/>
            </a:pPr>
            <a:endParaRPr lang="da-DK" dirty="0"/>
          </a:p>
          <a:p>
            <a:r>
              <a:rPr lang="da-DK" sz="1661" dirty="0"/>
              <a:t>Personbiler/hvide plader</a:t>
            </a:r>
          </a:p>
          <a:p>
            <a:pPr lvl="1"/>
            <a:r>
              <a:rPr lang="da-DK" sz="1261" dirty="0"/>
              <a:t>Ikke momsfradrag for anskaffelse og drift</a:t>
            </a:r>
          </a:p>
          <a:p>
            <a:pPr lvl="1"/>
            <a:r>
              <a:rPr lang="da-DK" sz="1261" dirty="0"/>
              <a:t>Drift omfatter også broafgift, færgeoverfart, parkering </a:t>
            </a:r>
            <a:r>
              <a:rPr lang="da-DK" sz="1261" dirty="0" err="1"/>
              <a:t>o.lign</a:t>
            </a:r>
            <a:r>
              <a:rPr lang="da-DK" sz="1261" dirty="0"/>
              <a:t>.</a:t>
            </a:r>
          </a:p>
          <a:p>
            <a:pPr lvl="1"/>
            <a:r>
              <a:rPr lang="da-DK" sz="1261" dirty="0"/>
              <a:t>Særlige regler for køreskoler, autoudlejere og bilforhandlere</a:t>
            </a:r>
          </a:p>
          <a:p>
            <a:pPr lvl="1"/>
            <a:r>
              <a:rPr lang="da-DK" sz="1261" dirty="0"/>
              <a:t>Særligt leasingfradrag – leasingaftale over mindst 6. måneder og anvendes mindst 10% erhvervsmæssigt</a:t>
            </a:r>
          </a:p>
          <a:p>
            <a:endParaRPr lang="da-DK" sz="1661" dirty="0"/>
          </a:p>
          <a:p>
            <a:r>
              <a:rPr lang="da-DK" sz="1661" dirty="0"/>
              <a:t>Varebiler på papegøjeplader</a:t>
            </a:r>
          </a:p>
          <a:p>
            <a:pPr lvl="1"/>
            <a:r>
              <a:rPr lang="da-DK" sz="1261" dirty="0"/>
              <a:t>Tilladt totalvægt indtil 3 tons:</a:t>
            </a:r>
          </a:p>
          <a:p>
            <a:pPr lvl="2"/>
            <a:r>
              <a:rPr lang="da-DK" sz="861" dirty="0"/>
              <a:t>Ikke fradrag for anskaffelse</a:t>
            </a:r>
          </a:p>
          <a:p>
            <a:pPr lvl="2"/>
            <a:r>
              <a:rPr lang="da-DK" sz="861" dirty="0"/>
              <a:t>Fradrag med 1/3 af momsen på </a:t>
            </a:r>
            <a:r>
              <a:rPr lang="da-DK" sz="861" dirty="0" err="1"/>
              <a:t>lejje</a:t>
            </a:r>
            <a:r>
              <a:rPr lang="da-DK" sz="861" dirty="0"/>
              <a:t>/leasing</a:t>
            </a:r>
          </a:p>
          <a:p>
            <a:pPr lvl="2"/>
            <a:r>
              <a:rPr lang="da-DK" sz="861" dirty="0"/>
              <a:t>Fuldt momsfradrag vedrørende drift</a:t>
            </a:r>
          </a:p>
          <a:p>
            <a:pPr lvl="1"/>
            <a:r>
              <a:rPr lang="da-DK" sz="1261" dirty="0"/>
              <a:t>Tilladt totalvægt over 3 tons</a:t>
            </a:r>
          </a:p>
          <a:p>
            <a:pPr lvl="2"/>
            <a:r>
              <a:rPr lang="da-DK" sz="861" dirty="0"/>
              <a:t>Fradrag for moms efter en fordeling over den private og den erhvervsmæssige anvendelse</a:t>
            </a:r>
          </a:p>
          <a:p>
            <a:pPr lvl="2"/>
            <a:endParaRPr lang="da-DK" sz="861" dirty="0"/>
          </a:p>
          <a:p>
            <a:r>
              <a:rPr lang="da-DK" sz="1661" dirty="0"/>
              <a:t>Varebiler på gule plader</a:t>
            </a:r>
          </a:p>
          <a:p>
            <a:pPr lvl="1"/>
            <a:r>
              <a:rPr lang="da-DK" sz="1261" dirty="0"/>
              <a:t>Fuldt fradrag for moms vedrørende anskaffelse og drift</a:t>
            </a:r>
          </a:p>
          <a:p>
            <a:pPr lvl="1"/>
            <a:r>
              <a:rPr lang="da-DK" sz="1261" dirty="0"/>
              <a:t>Må ikke anvendes til private formål. Sondring mellem specialindrettede varebiler og almindelige varebiler</a:t>
            </a:r>
          </a:p>
          <a:p>
            <a:endParaRPr lang="da-DK" sz="1661" dirty="0"/>
          </a:p>
          <a:p>
            <a:pPr lvl="1"/>
            <a:endParaRPr lang="da-DK" sz="985" dirty="0"/>
          </a:p>
          <a:p>
            <a:pPr lvl="4"/>
            <a:endParaRPr lang="da-DK" dirty="0"/>
          </a:p>
        </p:txBody>
      </p:sp>
      <p:sp>
        <p:nvSpPr>
          <p:cNvPr id="4" name="Pladsholder til diasnummer 3">
            <a:extLst>
              <a:ext uri="{FF2B5EF4-FFF2-40B4-BE49-F238E27FC236}">
                <a16:creationId xmlns:a16="http://schemas.microsoft.com/office/drawing/2014/main" id="{4FAE0153-9C66-CF95-AF15-B2DD39F93E9E}"/>
              </a:ext>
            </a:extLst>
          </p:cNvPr>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69</a:t>
            </a:fld>
            <a:endParaRPr lang="en-GB" dirty="0"/>
          </a:p>
        </p:txBody>
      </p:sp>
    </p:spTree>
    <p:extLst>
      <p:ext uri="{BB962C8B-B14F-4D97-AF65-F5344CB8AC3E}">
        <p14:creationId xmlns:p14="http://schemas.microsoft.com/office/powerpoint/2010/main" val="101410369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7C51D-F7DC-4BB8-A561-3A9CFD5D92A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9993D76-6CDB-71BA-359E-0DF43E964928}"/>
              </a:ext>
            </a:extLst>
          </p:cNvPr>
          <p:cNvSpPr>
            <a:spLocks noGrp="1"/>
          </p:cNvSpPr>
          <p:nvPr>
            <p:ph type="title"/>
          </p:nvPr>
        </p:nvSpPr>
        <p:spPr>
          <a:xfrm>
            <a:off x="457200" y="620688"/>
            <a:ext cx="8229600" cy="796950"/>
          </a:xfrm>
        </p:spPr>
        <p:txBody>
          <a:bodyPr>
            <a:normAutofit/>
          </a:bodyPr>
          <a:lstStyle/>
          <a:p>
            <a:r>
              <a:rPr lang="da-DK" sz="2800" dirty="0"/>
              <a:t>Lovforslag L 82</a:t>
            </a:r>
          </a:p>
        </p:txBody>
      </p:sp>
      <p:sp>
        <p:nvSpPr>
          <p:cNvPr id="3" name="Pladsholder til indhold 2">
            <a:extLst>
              <a:ext uri="{FF2B5EF4-FFF2-40B4-BE49-F238E27FC236}">
                <a16:creationId xmlns:a16="http://schemas.microsoft.com/office/drawing/2014/main" id="{679DC4B9-209E-D511-206E-C3092C4A949E}"/>
              </a:ext>
            </a:extLst>
          </p:cNvPr>
          <p:cNvSpPr>
            <a:spLocks noGrp="1"/>
          </p:cNvSpPr>
          <p:nvPr>
            <p:ph idx="1"/>
          </p:nvPr>
        </p:nvSpPr>
        <p:spPr/>
        <p:txBody>
          <a:bodyPr>
            <a:normAutofit fontScale="92500" lnSpcReduction="10000"/>
          </a:bodyPr>
          <a:lstStyle/>
          <a:p>
            <a:pPr marL="760050" lvl="2" indent="-180000"/>
            <a:r>
              <a:rPr lang="da-DK" dirty="0">
                <a:latin typeface="Tw Cen MT" panose="020B0602020104020603" pitchFamily="34" charset="0"/>
                <a:cs typeface="Arial" pitchFamily="34" charset="0"/>
              </a:rPr>
              <a:t>Vedtaget 19. december 2024. Ikrafttrædelse 1. januar 2025.</a:t>
            </a:r>
          </a:p>
          <a:p>
            <a:pPr marL="760050" lvl="2" indent="-180000"/>
            <a:r>
              <a:rPr lang="da-DK" dirty="0">
                <a:latin typeface="Tw Cen MT" panose="020B0602020104020603" pitchFamily="34" charset="0"/>
                <a:cs typeface="Arial" pitchFamily="34" charset="0"/>
              </a:rPr>
              <a:t>Der er tale om en genfremsættelse af et forslag, som vil indebære momspligt ved salg/levering af licenser til forfatteres og kunstneres ophavsretlige værker</a:t>
            </a:r>
          </a:p>
          <a:p>
            <a:pPr marL="760050" lvl="2" indent="-180000"/>
            <a:endParaRPr lang="da-DK" dirty="0">
              <a:latin typeface="Tw Cen MT" panose="020B0602020104020603" pitchFamily="34" charset="0"/>
              <a:cs typeface="Arial" pitchFamily="34" charset="0"/>
            </a:endParaRPr>
          </a:p>
          <a:p>
            <a:pPr marL="1217250" lvl="3" indent="-180000"/>
            <a:r>
              <a:rPr lang="da-DK" dirty="0">
                <a:latin typeface="Tw Cen MT" panose="020B0602020104020603" pitchFamily="34" charset="0"/>
                <a:cs typeface="Arial" pitchFamily="34" charset="0"/>
              </a:rPr>
              <a:t>Ændring af momslovens § 13, stk. 1, nr. 7, hvor følgende tilføjes:</a:t>
            </a:r>
          </a:p>
          <a:p>
            <a:pPr marL="1674450" lvl="4" indent="-180000"/>
            <a:r>
              <a:rPr lang="da-DK" dirty="0">
                <a:latin typeface="Tw Cen MT" panose="020B0602020104020603" pitchFamily="34" charset="0"/>
                <a:cs typeface="Arial" pitchFamily="34" charset="0"/>
              </a:rPr>
              <a:t>….Fritagelsen omfatter dog ikke overdragelse af ophavsrettigheder samt patenter, varemærker og lignende rettigheder og meddelelse af licenser vedrørende patenter, varemærker og lignende rettigheder</a:t>
            </a:r>
          </a:p>
          <a:p>
            <a:pPr marL="1217250" lvl="3" indent="-180000"/>
            <a:r>
              <a:rPr lang="da-DK" dirty="0">
                <a:latin typeface="Tw Cen MT" panose="020B0602020104020603" pitchFamily="34" charset="0"/>
                <a:cs typeface="Arial" pitchFamily="34" charset="0"/>
              </a:rPr>
              <a:t>Ny § 4,b</a:t>
            </a:r>
          </a:p>
          <a:p>
            <a:pPr marL="1674450" lvl="4" indent="-180000"/>
            <a:r>
              <a:rPr lang="da-DK" dirty="0">
                <a:latin typeface="Tw Cen MT" panose="020B0602020104020603" pitchFamily="34" charset="0"/>
                <a:cs typeface="Arial" pitchFamily="34" charset="0"/>
              </a:rPr>
              <a:t>Der skal betales afgift, når afgiftspligtige personer, der ikke er omfattet af § 13, stk. 1, nr. 7, leverer licenser til forfatteres og kunstneres ophavsretsbelagte værker mod vederlag.«</a:t>
            </a:r>
          </a:p>
          <a:p>
            <a:pPr marL="580050" lvl="2" indent="0">
              <a:buNone/>
            </a:pPr>
            <a:endParaRPr lang="da-DK" dirty="0">
              <a:latin typeface="Tw Cen MT" panose="020B0602020104020603" pitchFamily="34" charset="0"/>
              <a:cs typeface="Arial" pitchFamily="34" charset="0"/>
            </a:endParaRPr>
          </a:p>
          <a:p>
            <a:pPr marL="1217250" lvl="3" indent="-180000"/>
            <a:endParaRPr lang="da-DK" dirty="0">
              <a:latin typeface="Tw Cen MT" panose="020B0602020104020603"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1600" dirty="0">
              <a:latin typeface="Arial" pitchFamily="34" charset="0"/>
              <a:cs typeface="Arial" pitchFamily="34" charset="0"/>
            </a:endParaRPr>
          </a:p>
        </p:txBody>
      </p:sp>
      <p:sp>
        <p:nvSpPr>
          <p:cNvPr id="5" name="Pladsholder til diasnummer 4">
            <a:extLst>
              <a:ext uri="{FF2B5EF4-FFF2-40B4-BE49-F238E27FC236}">
                <a16:creationId xmlns:a16="http://schemas.microsoft.com/office/drawing/2014/main" id="{281B9993-F468-7B89-883E-1602E3123478}"/>
              </a:ext>
            </a:extLst>
          </p:cNvPr>
          <p:cNvSpPr>
            <a:spLocks noGrp="1"/>
          </p:cNvSpPr>
          <p:nvPr>
            <p:ph type="sldNum" sz="quarter" idx="12"/>
          </p:nvPr>
        </p:nvSpPr>
        <p:spPr/>
        <p:txBody>
          <a:bodyPr/>
          <a:lstStyle/>
          <a:p>
            <a:fld id="{6734F1DF-5DF1-462A-957E-E6289486E9B8}" type="slidenum">
              <a:rPr lang="da-DK" smtClean="0"/>
              <a:pPr/>
              <a:t>7</a:t>
            </a:fld>
            <a:endParaRPr lang="da-DK"/>
          </a:p>
        </p:txBody>
      </p:sp>
    </p:spTree>
    <p:extLst>
      <p:ext uri="{BB962C8B-B14F-4D97-AF65-F5344CB8AC3E}">
        <p14:creationId xmlns:p14="http://schemas.microsoft.com/office/powerpoint/2010/main" val="4105880575"/>
      </p:ext>
    </p:extLst>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857251"/>
            <a:ext cx="6172200" cy="602343"/>
          </a:xfrm>
        </p:spPr>
        <p:txBody>
          <a:bodyPr>
            <a:noAutofit/>
          </a:bodyPr>
          <a:lstStyle/>
          <a:p>
            <a:r>
              <a:rPr lang="da-DK" sz="2400" dirty="0" err="1"/>
              <a:t>Ladestandere</a:t>
            </a:r>
            <a:r>
              <a:rPr lang="da-DK" sz="2400" dirty="0"/>
              <a:t> / el-biler</a:t>
            </a:r>
          </a:p>
        </p:txBody>
      </p:sp>
      <p:sp>
        <p:nvSpPr>
          <p:cNvPr id="3" name="Pladsholder til indhold 2"/>
          <p:cNvSpPr>
            <a:spLocks noGrp="1"/>
          </p:cNvSpPr>
          <p:nvPr>
            <p:ph idx="1"/>
          </p:nvPr>
        </p:nvSpPr>
        <p:spPr/>
        <p:txBody>
          <a:bodyPr>
            <a:normAutofit/>
          </a:bodyPr>
          <a:lstStyle/>
          <a:p>
            <a:pPr marL="685800" lvl="2" indent="0">
              <a:buNone/>
            </a:pPr>
            <a:endParaRPr lang="da-DK" dirty="0"/>
          </a:p>
          <a:p>
            <a:r>
              <a:rPr lang="da-DK" sz="1661" dirty="0"/>
              <a:t>Moms</a:t>
            </a:r>
          </a:p>
          <a:p>
            <a:endParaRPr lang="da-DK" sz="1661" dirty="0"/>
          </a:p>
          <a:p>
            <a:r>
              <a:rPr lang="da-DK" sz="1661" dirty="0" err="1"/>
              <a:t>Ladestander</a:t>
            </a:r>
            <a:r>
              <a:rPr lang="da-DK" sz="1661" dirty="0"/>
              <a:t> på virksomhedens adresse</a:t>
            </a:r>
          </a:p>
          <a:p>
            <a:endParaRPr lang="da-DK" sz="1661" dirty="0"/>
          </a:p>
          <a:p>
            <a:pPr lvl="1"/>
            <a:r>
              <a:rPr lang="da-DK" sz="1261" dirty="0"/>
              <a:t>Anses ikke for at være en del af den faste ejendom – dermed ikke fradrag for moms, hvis den anvendes til opladning af personbiler</a:t>
            </a:r>
          </a:p>
          <a:p>
            <a:pPr lvl="1"/>
            <a:r>
              <a:rPr lang="da-DK" sz="1261" dirty="0"/>
              <a:t>Opladning af varebiler, lastbiler og arbejdsredskaber  = fradragsret</a:t>
            </a:r>
          </a:p>
          <a:p>
            <a:pPr lvl="1"/>
            <a:r>
              <a:rPr lang="da-DK" sz="1261" dirty="0"/>
              <a:t>Gælder såvel moms på </a:t>
            </a:r>
            <a:r>
              <a:rPr lang="da-DK" sz="1261" dirty="0" err="1"/>
              <a:t>ladestander</a:t>
            </a:r>
            <a:r>
              <a:rPr lang="da-DK" sz="1261" dirty="0"/>
              <a:t> som moms på forbrug af elektricitet</a:t>
            </a:r>
          </a:p>
          <a:p>
            <a:endParaRPr lang="da-DK" sz="1661" dirty="0"/>
          </a:p>
          <a:p>
            <a:r>
              <a:rPr lang="da-DK" sz="1661" dirty="0" err="1"/>
              <a:t>Ladestander</a:t>
            </a:r>
            <a:r>
              <a:rPr lang="da-DK" sz="1661" dirty="0"/>
              <a:t> på medarbejders/ejers privatadresse</a:t>
            </a:r>
          </a:p>
          <a:p>
            <a:pPr lvl="1"/>
            <a:r>
              <a:rPr lang="da-DK" sz="1261" dirty="0"/>
              <a:t>Ikke adgang til at fradrage moms af hverken </a:t>
            </a:r>
            <a:r>
              <a:rPr lang="da-DK" sz="1261" dirty="0" err="1"/>
              <a:t>ladestander</a:t>
            </a:r>
            <a:r>
              <a:rPr lang="da-DK" sz="1261" dirty="0"/>
              <a:t> eller af forbrug af </a:t>
            </a:r>
            <a:r>
              <a:rPr lang="da-DK" sz="1261" dirty="0" err="1"/>
              <a:t>elektridcitet</a:t>
            </a:r>
            <a:r>
              <a:rPr lang="da-DK" sz="1261" dirty="0"/>
              <a:t>. Det gælder uanset køretøjets art.</a:t>
            </a:r>
          </a:p>
          <a:p>
            <a:pPr lvl="1"/>
            <a:endParaRPr lang="da-DK" sz="1261" dirty="0"/>
          </a:p>
          <a:p>
            <a:endParaRPr lang="da-DK" sz="1661" dirty="0"/>
          </a:p>
          <a:p>
            <a:pPr lvl="1"/>
            <a:endParaRPr lang="da-DK" sz="985" dirty="0"/>
          </a:p>
          <a:p>
            <a:pPr lvl="4"/>
            <a:endParaRPr lang="da-DK" dirty="0"/>
          </a:p>
        </p:txBody>
      </p:sp>
      <p:sp>
        <p:nvSpPr>
          <p:cNvPr id="4" name="Pladsholder til diasnummer 3"/>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70</a:t>
            </a:fld>
            <a:endParaRPr lang="en-GB" dirty="0"/>
          </a:p>
        </p:txBody>
      </p:sp>
    </p:spTree>
    <p:extLst>
      <p:ext uri="{BB962C8B-B14F-4D97-AF65-F5344CB8AC3E}">
        <p14:creationId xmlns:p14="http://schemas.microsoft.com/office/powerpoint/2010/main" val="713889356"/>
      </p:ext>
    </p:extLst>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857251"/>
            <a:ext cx="6172200" cy="602343"/>
          </a:xfrm>
        </p:spPr>
        <p:txBody>
          <a:bodyPr>
            <a:noAutofit/>
          </a:bodyPr>
          <a:lstStyle/>
          <a:p>
            <a:r>
              <a:rPr lang="da-DK" sz="2400" dirty="0" err="1"/>
              <a:t>Ladestandere</a:t>
            </a:r>
            <a:r>
              <a:rPr lang="da-DK" sz="2400" dirty="0"/>
              <a:t> / el-biler</a:t>
            </a:r>
          </a:p>
        </p:txBody>
      </p:sp>
      <p:sp>
        <p:nvSpPr>
          <p:cNvPr id="3" name="Pladsholder til indhold 2"/>
          <p:cNvSpPr>
            <a:spLocks noGrp="1"/>
          </p:cNvSpPr>
          <p:nvPr>
            <p:ph idx="1"/>
          </p:nvPr>
        </p:nvSpPr>
        <p:spPr/>
        <p:txBody>
          <a:bodyPr>
            <a:normAutofit/>
          </a:bodyPr>
          <a:lstStyle/>
          <a:p>
            <a:pPr marL="685800" lvl="2" indent="0">
              <a:buNone/>
            </a:pPr>
            <a:endParaRPr lang="da-DK" dirty="0"/>
          </a:p>
          <a:p>
            <a:r>
              <a:rPr lang="da-DK" sz="1661" dirty="0" err="1"/>
              <a:t>El-afgift</a:t>
            </a:r>
            <a:endParaRPr lang="da-DK" sz="1661" dirty="0"/>
          </a:p>
          <a:p>
            <a:endParaRPr lang="da-DK" sz="1661" dirty="0"/>
          </a:p>
          <a:p>
            <a:r>
              <a:rPr lang="da-DK" sz="1661" dirty="0"/>
              <a:t>Adgang til godtgørelse af </a:t>
            </a:r>
            <a:r>
              <a:rPr lang="da-DK" sz="1661" dirty="0" err="1"/>
              <a:t>el-afgift</a:t>
            </a:r>
            <a:r>
              <a:rPr lang="da-DK" sz="1661" dirty="0"/>
              <a:t> vedrørende opladning af biler/køretøjer, når det sker fra en </a:t>
            </a:r>
            <a:r>
              <a:rPr lang="da-DK" sz="1661" dirty="0" err="1"/>
              <a:t>ladestander</a:t>
            </a:r>
            <a:r>
              <a:rPr lang="da-DK" sz="1661" dirty="0"/>
              <a:t>, som er installeret på arbejdsgivers adresse/-r</a:t>
            </a:r>
          </a:p>
          <a:p>
            <a:endParaRPr lang="da-DK" sz="1661" dirty="0"/>
          </a:p>
          <a:p>
            <a:r>
              <a:rPr lang="da-DK" sz="1661" dirty="0"/>
              <a:t>Kan være adgang til godtgørelse af </a:t>
            </a:r>
            <a:r>
              <a:rPr lang="da-DK" sz="1661" dirty="0" err="1"/>
              <a:t>el-afgift</a:t>
            </a:r>
            <a:r>
              <a:rPr lang="da-DK" sz="1661" dirty="0"/>
              <a:t>, hvis arbejdsgiver stiller </a:t>
            </a:r>
            <a:r>
              <a:rPr lang="da-DK" sz="1661" dirty="0" err="1"/>
              <a:t>ladestander</a:t>
            </a:r>
            <a:r>
              <a:rPr lang="da-DK" sz="1661" dirty="0"/>
              <a:t> til rådighed for medarbejder, hvis medarbejderen har fri bil. Det er betinget af:</a:t>
            </a:r>
          </a:p>
          <a:p>
            <a:endParaRPr lang="da-DK" sz="1661" dirty="0"/>
          </a:p>
          <a:p>
            <a:pPr lvl="2">
              <a:tabLst>
                <a:tab pos="1138238" algn="l"/>
              </a:tabLst>
            </a:pPr>
            <a:r>
              <a:rPr lang="da-DK" sz="1400" dirty="0"/>
              <a:t>Arbejdsgiver skal bære den fulde risiko for reparationer, udbedringer, udskiftning osv.</a:t>
            </a:r>
          </a:p>
          <a:p>
            <a:pPr lvl="2">
              <a:tabLst>
                <a:tab pos="1138238" algn="l"/>
              </a:tabLst>
            </a:pPr>
            <a:r>
              <a:rPr lang="da-DK" sz="1400" dirty="0"/>
              <a:t>Arbejdsgiver skal være forsikret for </a:t>
            </a:r>
            <a:r>
              <a:rPr lang="da-DK" sz="1400" dirty="0" err="1"/>
              <a:t>ladestanderen</a:t>
            </a:r>
            <a:endParaRPr lang="da-DK" sz="1400" dirty="0"/>
          </a:p>
          <a:p>
            <a:pPr lvl="2">
              <a:tabLst>
                <a:tab pos="1138238" algn="l"/>
              </a:tabLst>
            </a:pPr>
            <a:r>
              <a:rPr lang="da-DK" sz="1400" dirty="0"/>
              <a:t>Der skal være installeret måler – arbejdsgiver betaler for det forbrug, som er anvendt til opladning af bil</a:t>
            </a:r>
          </a:p>
          <a:p>
            <a:pPr lvl="3">
              <a:tabLst>
                <a:tab pos="1138238" algn="l"/>
              </a:tabLst>
            </a:pPr>
            <a:r>
              <a:rPr lang="da-DK" sz="1200" dirty="0"/>
              <a:t>Se blandt andet SKM2021.283.SR</a:t>
            </a:r>
          </a:p>
          <a:p>
            <a:endParaRPr lang="da-DK" sz="1661" dirty="0"/>
          </a:p>
          <a:p>
            <a:endParaRPr lang="da-DK" sz="1661" dirty="0"/>
          </a:p>
          <a:p>
            <a:endParaRPr lang="da-DK" sz="1661" dirty="0"/>
          </a:p>
          <a:p>
            <a:pPr marL="0" indent="0">
              <a:buNone/>
            </a:pPr>
            <a:endParaRPr lang="da-DK" sz="1661" dirty="0"/>
          </a:p>
          <a:p>
            <a:endParaRPr lang="da-DK" sz="1661" dirty="0"/>
          </a:p>
          <a:p>
            <a:pPr lvl="1"/>
            <a:endParaRPr lang="da-DK" sz="985" dirty="0"/>
          </a:p>
          <a:p>
            <a:pPr lvl="4"/>
            <a:endParaRPr lang="da-DK" dirty="0"/>
          </a:p>
        </p:txBody>
      </p:sp>
      <p:sp>
        <p:nvSpPr>
          <p:cNvPr id="4" name="Pladsholder til diasnummer 3"/>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71</a:t>
            </a:fld>
            <a:endParaRPr lang="en-GB" dirty="0"/>
          </a:p>
        </p:txBody>
      </p:sp>
    </p:spTree>
    <p:extLst>
      <p:ext uri="{BB962C8B-B14F-4D97-AF65-F5344CB8AC3E}">
        <p14:creationId xmlns:p14="http://schemas.microsoft.com/office/powerpoint/2010/main" val="2537501279"/>
      </p:ext>
    </p:extLst>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341313"/>
            <a:ext cx="7105650" cy="1143000"/>
          </a:xfrm>
        </p:spPr>
        <p:txBody>
          <a:bodyPr>
            <a:normAutofit/>
          </a:bodyPr>
          <a:lstStyle/>
          <a:p>
            <a:pPr eaLnBrk="1" hangingPunct="1"/>
            <a:r>
              <a:rPr lang="da-DK" sz="3600" dirty="0"/>
              <a:t>Foreninger</a:t>
            </a:r>
          </a:p>
        </p:txBody>
      </p:sp>
      <p:sp>
        <p:nvSpPr>
          <p:cNvPr id="48131" name="Rectangle 3"/>
          <p:cNvSpPr>
            <a:spLocks noGrp="1" noChangeArrowheads="1"/>
          </p:cNvSpPr>
          <p:nvPr>
            <p:ph type="body" idx="1"/>
          </p:nvPr>
        </p:nvSpPr>
        <p:spPr>
          <a:xfrm>
            <a:off x="384175" y="1700213"/>
            <a:ext cx="8507413" cy="4784725"/>
          </a:xfrm>
        </p:spPr>
        <p:txBody>
          <a:bodyPr>
            <a:normAutofit/>
          </a:bodyPr>
          <a:lstStyle/>
          <a:p>
            <a:pPr lvl="1" eaLnBrk="1" hangingPunct="1">
              <a:lnSpc>
                <a:spcPct val="90000"/>
              </a:lnSpc>
            </a:pPr>
            <a:r>
              <a:rPr lang="da-DK" sz="2400" dirty="0"/>
              <a:t> Driver foreningen økonomisk virksomhed/er foreningen en afgiftspligtig person</a:t>
            </a:r>
          </a:p>
          <a:p>
            <a:pPr lvl="1" eaLnBrk="1" hangingPunct="1">
              <a:lnSpc>
                <a:spcPct val="90000"/>
              </a:lnSpc>
            </a:pPr>
            <a:endParaRPr lang="da-DK" sz="2400" dirty="0"/>
          </a:p>
          <a:p>
            <a:pPr lvl="2">
              <a:lnSpc>
                <a:spcPct val="90000"/>
              </a:lnSpc>
            </a:pPr>
            <a:r>
              <a:rPr lang="da-DK" sz="2000" dirty="0"/>
              <a:t>Hvis foreningen leverer varer/ydelser til medlemskredsen, driver den virksomhed</a:t>
            </a:r>
          </a:p>
          <a:p>
            <a:pPr lvl="2">
              <a:lnSpc>
                <a:spcPct val="90000"/>
              </a:lnSpc>
            </a:pPr>
            <a:r>
              <a:rPr lang="da-DK" sz="2000" dirty="0"/>
              <a:t>Det samme er tilfældet, hvis foreningen har salg af varer/ydelser, herunder indgår sponsoraftaler med tredjemand</a:t>
            </a:r>
          </a:p>
          <a:p>
            <a:pPr lvl="2">
              <a:lnSpc>
                <a:spcPct val="90000"/>
              </a:lnSpc>
            </a:pPr>
            <a:r>
              <a:rPr lang="da-DK" sz="2000" dirty="0"/>
              <a:t>Ejerforeninger, som alene afholder og fordeler omkostninger, driver ikke økonomisk virksomhed, men kan efter praksis lade sig momsregistrere, hvis ejerne driver momspligtig virksomhed.</a:t>
            </a:r>
          </a:p>
          <a:p>
            <a:pPr lvl="2">
              <a:lnSpc>
                <a:spcPct val="90000"/>
              </a:lnSpc>
            </a:pPr>
            <a:endParaRPr lang="da-DK" sz="2000" dirty="0"/>
          </a:p>
          <a:p>
            <a:pPr lvl="2">
              <a:lnSpc>
                <a:spcPct val="90000"/>
              </a:lnSpc>
            </a:pPr>
            <a:r>
              <a:rPr lang="da-DK" sz="2000" dirty="0"/>
              <a:t>Meget få foreninger er ikke omfattet af momsloven. Derfor er det altid relevant at vurdere, om de er omfattet af de fritagelser, som dækker/kan dække forskellige former for foreningsvirksomhed</a:t>
            </a:r>
          </a:p>
          <a:p>
            <a:pPr lvl="2">
              <a:lnSpc>
                <a:spcPct val="90000"/>
              </a:lnSpc>
            </a:pPr>
            <a:endParaRPr lang="da-DK" sz="2000" dirty="0"/>
          </a:p>
          <a:p>
            <a:pPr lvl="2">
              <a:lnSpc>
                <a:spcPct val="90000"/>
              </a:lnSpc>
            </a:pPr>
            <a:endParaRPr lang="da-DK" dirty="0"/>
          </a:p>
          <a:p>
            <a:pPr lvl="3">
              <a:lnSpc>
                <a:spcPct val="90000"/>
              </a:lnSpc>
            </a:pPr>
            <a:endParaRPr lang="da-DK" dirty="0"/>
          </a:p>
        </p:txBody>
      </p:sp>
    </p:spTree>
    <p:extLst>
      <p:ext uri="{BB962C8B-B14F-4D97-AF65-F5344CB8AC3E}">
        <p14:creationId xmlns:p14="http://schemas.microsoft.com/office/powerpoint/2010/main" val="409180146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341313"/>
            <a:ext cx="7105650" cy="1143000"/>
          </a:xfrm>
        </p:spPr>
        <p:txBody>
          <a:bodyPr>
            <a:normAutofit/>
          </a:bodyPr>
          <a:lstStyle/>
          <a:p>
            <a:pPr eaLnBrk="1" hangingPunct="1"/>
            <a:r>
              <a:rPr lang="da-DK" sz="3600" dirty="0"/>
              <a:t>Foreninger</a:t>
            </a:r>
          </a:p>
        </p:txBody>
      </p:sp>
      <p:sp>
        <p:nvSpPr>
          <p:cNvPr id="48131" name="Rectangle 3"/>
          <p:cNvSpPr>
            <a:spLocks noGrp="1" noChangeArrowheads="1"/>
          </p:cNvSpPr>
          <p:nvPr>
            <p:ph type="body" idx="1"/>
          </p:nvPr>
        </p:nvSpPr>
        <p:spPr>
          <a:xfrm>
            <a:off x="384175" y="1700213"/>
            <a:ext cx="8507413" cy="4784725"/>
          </a:xfrm>
        </p:spPr>
        <p:txBody>
          <a:bodyPr>
            <a:normAutofit fontScale="92500" lnSpcReduction="20000"/>
          </a:bodyPr>
          <a:lstStyle/>
          <a:p>
            <a:pPr lvl="1" eaLnBrk="1" hangingPunct="1">
              <a:lnSpc>
                <a:spcPct val="90000"/>
              </a:lnSpc>
            </a:pPr>
            <a:r>
              <a:rPr lang="da-DK" sz="2400" dirty="0"/>
              <a:t> Relevante fritagelser – momslovens § 13</a:t>
            </a:r>
          </a:p>
          <a:p>
            <a:pPr lvl="1" eaLnBrk="1" hangingPunct="1">
              <a:lnSpc>
                <a:spcPct val="90000"/>
              </a:lnSpc>
            </a:pPr>
            <a:endParaRPr lang="da-DK" sz="2400" dirty="0"/>
          </a:p>
          <a:p>
            <a:pPr lvl="2">
              <a:lnSpc>
                <a:spcPct val="90000"/>
              </a:lnSpc>
            </a:pPr>
            <a:r>
              <a:rPr lang="da-DK" sz="2000" dirty="0"/>
              <a:t>§ 13, stk. 1, nr. 4</a:t>
            </a:r>
          </a:p>
          <a:p>
            <a:pPr lvl="3">
              <a:lnSpc>
                <a:spcPct val="90000"/>
              </a:lnSpc>
            </a:pPr>
            <a:r>
              <a:rPr lang="da-DK" sz="1600" dirty="0"/>
              <a:t>Ikke med gevinst for øje</a:t>
            </a:r>
          </a:p>
          <a:p>
            <a:pPr lvl="3">
              <a:lnSpc>
                <a:spcPct val="90000"/>
              </a:lnSpc>
            </a:pPr>
            <a:r>
              <a:rPr lang="da-DK" sz="1600" dirty="0"/>
              <a:t>Ingen konkurrencefordrejning</a:t>
            </a:r>
          </a:p>
          <a:p>
            <a:pPr lvl="3">
              <a:lnSpc>
                <a:spcPct val="90000"/>
              </a:lnSpc>
            </a:pPr>
            <a:r>
              <a:rPr lang="da-DK" sz="1600" dirty="0"/>
              <a:t>Formål skal være politisk, fagforeningsmæssig, religiøs, patriotisk, filosofisk eller filantropisk karakter eller vedrøre borgerlige rettigheder. </a:t>
            </a:r>
            <a:br>
              <a:rPr lang="da-DK" sz="1600" dirty="0"/>
            </a:br>
            <a:endParaRPr lang="da-DK" sz="1600" dirty="0"/>
          </a:p>
          <a:p>
            <a:pPr lvl="2">
              <a:lnSpc>
                <a:spcPct val="90000"/>
              </a:lnSpc>
            </a:pPr>
            <a:r>
              <a:rPr lang="da-DK" sz="2000" dirty="0"/>
              <a:t>§ 13, stk. 1, nr. 5</a:t>
            </a:r>
          </a:p>
          <a:p>
            <a:pPr lvl="3">
              <a:lnSpc>
                <a:spcPct val="90000"/>
              </a:lnSpc>
            </a:pPr>
            <a:r>
              <a:rPr lang="da-DK" sz="1600" dirty="0"/>
              <a:t>Amatøridræt</a:t>
            </a:r>
          </a:p>
          <a:p>
            <a:pPr lvl="3">
              <a:lnSpc>
                <a:spcPct val="90000"/>
              </a:lnSpc>
            </a:pPr>
            <a:endParaRPr lang="da-DK" sz="1600" dirty="0"/>
          </a:p>
          <a:p>
            <a:pPr lvl="2">
              <a:lnSpc>
                <a:spcPct val="90000"/>
              </a:lnSpc>
            </a:pPr>
            <a:r>
              <a:rPr lang="da-DK" sz="2000" dirty="0"/>
              <a:t>§ 13, stk. 1, nr. 21</a:t>
            </a:r>
          </a:p>
          <a:p>
            <a:pPr lvl="3">
              <a:lnSpc>
                <a:spcPct val="90000"/>
              </a:lnSpc>
            </a:pPr>
            <a:r>
              <a:rPr lang="da-DK" sz="1700" dirty="0" err="1"/>
              <a:t>almenvelgørende</a:t>
            </a:r>
            <a:r>
              <a:rPr lang="da-DK" sz="1700" dirty="0"/>
              <a:t> eller på anden måde almennyttige foreninger m.fl.</a:t>
            </a:r>
          </a:p>
          <a:p>
            <a:pPr lvl="3">
              <a:lnSpc>
                <a:spcPct val="90000"/>
              </a:lnSpc>
            </a:pPr>
            <a:r>
              <a:rPr lang="da-DK" sz="1700" dirty="0"/>
              <a:t>Ingen konkurrencefordrejning. </a:t>
            </a:r>
          </a:p>
          <a:p>
            <a:pPr lvl="3">
              <a:lnSpc>
                <a:spcPct val="90000"/>
              </a:lnSpc>
            </a:pPr>
            <a:r>
              <a:rPr lang="da-DK" sz="1700" dirty="0"/>
              <a:t>overskuddet skal fuldt ud anvendes til foreningens eget formål</a:t>
            </a:r>
          </a:p>
          <a:p>
            <a:pPr lvl="3">
              <a:lnSpc>
                <a:spcPct val="90000"/>
              </a:lnSpc>
            </a:pPr>
            <a:r>
              <a:rPr lang="da-DK" sz="1700" dirty="0"/>
              <a:t>Levering af varer og ydelser af forretningsmæssig karakter er ikke omfattet af fritagelsen.</a:t>
            </a:r>
          </a:p>
          <a:p>
            <a:pPr lvl="3">
              <a:lnSpc>
                <a:spcPct val="90000"/>
              </a:lnSpc>
            </a:pPr>
            <a:endParaRPr lang="da-DK" sz="1700" dirty="0"/>
          </a:p>
          <a:p>
            <a:pPr lvl="2">
              <a:lnSpc>
                <a:spcPct val="90000"/>
              </a:lnSpc>
            </a:pPr>
            <a:r>
              <a:rPr lang="da-DK" sz="2200" dirty="0"/>
              <a:t>Øvrige fritagelser i § 13</a:t>
            </a:r>
          </a:p>
          <a:p>
            <a:pPr lvl="3">
              <a:lnSpc>
                <a:spcPct val="90000"/>
              </a:lnSpc>
            </a:pPr>
            <a:r>
              <a:rPr lang="da-DK" sz="1700" dirty="0"/>
              <a:t>vedrører ikke specifikt foreninger, men udgør fritagelser for specifikke ydelser</a:t>
            </a:r>
          </a:p>
          <a:p>
            <a:pPr lvl="3">
              <a:lnSpc>
                <a:spcPct val="90000"/>
              </a:lnSpc>
            </a:pPr>
            <a:endParaRPr lang="da-DK" sz="1700" dirty="0"/>
          </a:p>
        </p:txBody>
      </p:sp>
    </p:spTree>
    <p:extLst>
      <p:ext uri="{BB962C8B-B14F-4D97-AF65-F5344CB8AC3E}">
        <p14:creationId xmlns:p14="http://schemas.microsoft.com/office/powerpoint/2010/main" val="206957909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724942"/>
          </a:xfrm>
        </p:spPr>
        <p:txBody>
          <a:bodyPr>
            <a:normAutofit/>
          </a:bodyPr>
          <a:lstStyle/>
          <a:p>
            <a:r>
              <a:rPr lang="da-DK" sz="3200" dirty="0"/>
              <a:t>Foreninger</a:t>
            </a:r>
          </a:p>
        </p:txBody>
      </p:sp>
      <p:sp>
        <p:nvSpPr>
          <p:cNvPr id="3" name="Pladsholder til indhold 2"/>
          <p:cNvSpPr>
            <a:spLocks noGrp="1"/>
          </p:cNvSpPr>
          <p:nvPr>
            <p:ph idx="1"/>
          </p:nvPr>
        </p:nvSpPr>
        <p:spPr/>
        <p:txBody>
          <a:bodyPr>
            <a:normAutofit/>
          </a:bodyPr>
          <a:lstStyle/>
          <a:p>
            <a:pPr marL="180000" lvl="1" indent="0">
              <a:buNone/>
            </a:pPr>
            <a:endParaRPr lang="da-DK" dirty="0">
              <a:latin typeface="Tw Cen MT" panose="020B0602020104020603" pitchFamily="34" charset="0"/>
              <a:cs typeface="Arial" pitchFamily="34" charset="0"/>
            </a:endParaRPr>
          </a:p>
          <a:p>
            <a:pPr marL="760050" lvl="2" indent="-180000"/>
            <a:r>
              <a:rPr lang="da-DK" sz="2200" dirty="0">
                <a:latin typeface="Tw Cen MT" panose="020B0602020104020603" pitchFamily="34" charset="0"/>
                <a:cs typeface="Arial" pitchFamily="34" charset="0"/>
              </a:rPr>
              <a:t>Universitetsforening</a:t>
            </a:r>
          </a:p>
          <a:p>
            <a:pPr marL="1217250" lvl="3" indent="-180000"/>
            <a:r>
              <a:rPr lang="da-DK" sz="1800" dirty="0">
                <a:latin typeface="Tw Cen MT" panose="020B0602020104020603" pitchFamily="34" charset="0"/>
                <a:cs typeface="Arial" pitchFamily="34" charset="0"/>
              </a:rPr>
              <a:t>Modtager tilskud fra universitet</a:t>
            </a:r>
          </a:p>
          <a:p>
            <a:pPr marL="1217250" lvl="3" indent="-180000"/>
            <a:r>
              <a:rPr lang="da-DK" sz="1800" dirty="0">
                <a:latin typeface="Tw Cen MT" panose="020B0602020104020603" pitchFamily="34" charset="0"/>
                <a:cs typeface="Arial" pitchFamily="34" charset="0"/>
              </a:rPr>
              <a:t>Opkræver medlemskontingent</a:t>
            </a:r>
          </a:p>
          <a:p>
            <a:pPr marL="1217250" lvl="3" indent="-180000"/>
            <a:r>
              <a:rPr lang="da-DK" sz="1800" dirty="0">
                <a:latin typeface="Tw Cen MT" panose="020B0602020104020603" pitchFamily="34" charset="0"/>
                <a:cs typeface="Arial" pitchFamily="34" charset="0"/>
              </a:rPr>
              <a:t>Driver cafeer på universitetsområdet/Campus</a:t>
            </a:r>
          </a:p>
          <a:p>
            <a:pPr marL="1217250" lvl="3" indent="-180000"/>
            <a:endParaRPr lang="da-DK" sz="1800" dirty="0">
              <a:latin typeface="Tw Cen MT" panose="020B0602020104020603" pitchFamily="34" charset="0"/>
              <a:cs typeface="Arial" pitchFamily="34" charset="0"/>
            </a:endParaRPr>
          </a:p>
          <a:p>
            <a:pPr marL="1217250" lvl="3" indent="-180000"/>
            <a:endParaRPr lang="da-DK" sz="1800" dirty="0">
              <a:latin typeface="Tw Cen MT" panose="020B0602020104020603" pitchFamily="34" charset="0"/>
              <a:cs typeface="Arial" pitchFamily="34" charset="0"/>
            </a:endParaRPr>
          </a:p>
          <a:p>
            <a:pPr marL="760050" lvl="2" indent="-180000"/>
            <a:r>
              <a:rPr lang="da-DK" sz="2200" dirty="0">
                <a:latin typeface="Tw Cen MT" panose="020B0602020104020603" pitchFamily="34" charset="0"/>
                <a:cs typeface="Arial" pitchFamily="34" charset="0"/>
              </a:rPr>
              <a:t>Frivillig forening</a:t>
            </a:r>
          </a:p>
          <a:p>
            <a:pPr marL="1217250" lvl="3" indent="-180000"/>
            <a:r>
              <a:rPr lang="da-DK" sz="1800" dirty="0">
                <a:latin typeface="Tw Cen MT" panose="020B0602020104020603" pitchFamily="34" charset="0"/>
                <a:cs typeface="Arial" pitchFamily="34" charset="0"/>
              </a:rPr>
              <a:t>Forening leverer billigt internet til kollegier</a:t>
            </a:r>
          </a:p>
          <a:p>
            <a:pPr marL="1217250" lvl="3" indent="-180000"/>
            <a:r>
              <a:rPr lang="da-DK" sz="1800" dirty="0">
                <a:latin typeface="Tw Cen MT" panose="020B0602020104020603" pitchFamily="34" charset="0"/>
                <a:cs typeface="Arial" pitchFamily="34" charset="0"/>
              </a:rPr>
              <a:t>Overskud bliver stående i forening</a:t>
            </a:r>
          </a:p>
        </p:txBody>
      </p:sp>
      <p:sp>
        <p:nvSpPr>
          <p:cNvPr id="5" name="Pladsholder til diasnummer 4"/>
          <p:cNvSpPr>
            <a:spLocks noGrp="1"/>
          </p:cNvSpPr>
          <p:nvPr>
            <p:ph type="sldNum" sz="quarter" idx="12"/>
          </p:nvPr>
        </p:nvSpPr>
        <p:spPr/>
        <p:txBody>
          <a:bodyPr/>
          <a:lstStyle/>
          <a:p>
            <a:fld id="{6734F1DF-5DF1-462A-957E-E6289486E9B8}" type="slidenum">
              <a:rPr lang="da-DK" smtClean="0"/>
              <a:pPr/>
              <a:t>74</a:t>
            </a:fld>
            <a:endParaRPr lang="da-DK"/>
          </a:p>
        </p:txBody>
      </p:sp>
    </p:spTree>
    <p:extLst>
      <p:ext uri="{BB962C8B-B14F-4D97-AF65-F5344CB8AC3E}">
        <p14:creationId xmlns:p14="http://schemas.microsoft.com/office/powerpoint/2010/main" val="1173653577"/>
      </p:ext>
    </p:extLst>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857251"/>
            <a:ext cx="6172200" cy="602343"/>
          </a:xfrm>
        </p:spPr>
        <p:txBody>
          <a:bodyPr>
            <a:noAutofit/>
          </a:bodyPr>
          <a:lstStyle/>
          <a:p>
            <a:r>
              <a:rPr lang="da-DK" sz="2400" dirty="0"/>
              <a:t>Enkeltafgørelser</a:t>
            </a:r>
          </a:p>
        </p:txBody>
      </p:sp>
      <p:sp>
        <p:nvSpPr>
          <p:cNvPr id="3" name="Pladsholder til indhold 2"/>
          <p:cNvSpPr>
            <a:spLocks noGrp="1"/>
          </p:cNvSpPr>
          <p:nvPr>
            <p:ph idx="1"/>
          </p:nvPr>
        </p:nvSpPr>
        <p:spPr/>
        <p:txBody>
          <a:bodyPr>
            <a:normAutofit/>
          </a:bodyPr>
          <a:lstStyle/>
          <a:p>
            <a:pPr marL="685800" lvl="2" indent="0">
              <a:buNone/>
            </a:pPr>
            <a:endParaRPr lang="da-DK" dirty="0"/>
          </a:p>
          <a:p>
            <a:r>
              <a:rPr lang="da-DK" sz="1800" dirty="0"/>
              <a:t>SKM2023.504.LSR – salg af skins var omfattet af momspligt</a:t>
            </a:r>
          </a:p>
          <a:p>
            <a:endParaRPr lang="da-DK" sz="1661" dirty="0"/>
          </a:p>
          <a:p>
            <a:r>
              <a:rPr lang="da-DK" sz="1661" dirty="0"/>
              <a:t>Over en periode på ca. 3 år havde en person haft indtægter fra salg af skins på i alt  7.760.529 kr. </a:t>
            </a:r>
          </a:p>
          <a:p>
            <a:endParaRPr lang="da-DK" sz="1661" dirty="0"/>
          </a:p>
          <a:p>
            <a:pPr lvl="1"/>
            <a:r>
              <a:rPr lang="da-DK" sz="1261" dirty="0"/>
              <a:t>Landsskatteretten konkluderede at han havde ageret som en afgiftspligtig person og at han dermed havde været momspligtig for sine salg af skins</a:t>
            </a:r>
          </a:p>
          <a:p>
            <a:pPr lvl="1"/>
            <a:r>
              <a:rPr lang="da-DK" sz="1261" dirty="0"/>
              <a:t>Det var uden betydning, at en del af de solgte skins var vundet i forbindelse med spillene og ikke var købt</a:t>
            </a:r>
          </a:p>
          <a:p>
            <a:pPr lvl="1"/>
            <a:r>
              <a:rPr lang="da-DK" sz="1261" dirty="0"/>
              <a:t>Der blev foretaget fristgennembrud i sagen = groft uagtsomt</a:t>
            </a:r>
          </a:p>
          <a:p>
            <a:pPr lvl="1"/>
            <a:endParaRPr lang="da-DK" sz="1261" dirty="0"/>
          </a:p>
          <a:p>
            <a:pPr lvl="1"/>
            <a:endParaRPr lang="da-DK" sz="1261" dirty="0"/>
          </a:p>
          <a:p>
            <a:pPr lvl="1"/>
            <a:endParaRPr lang="da-DK" sz="1261" dirty="0"/>
          </a:p>
          <a:p>
            <a:endParaRPr lang="da-DK" sz="1661" dirty="0"/>
          </a:p>
          <a:p>
            <a:pPr lvl="4"/>
            <a:endParaRPr lang="da-DK" dirty="0"/>
          </a:p>
        </p:txBody>
      </p:sp>
      <p:sp>
        <p:nvSpPr>
          <p:cNvPr id="4" name="Pladsholder til diasnummer 3"/>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75</a:t>
            </a:fld>
            <a:endParaRPr lang="en-GB" dirty="0"/>
          </a:p>
        </p:txBody>
      </p:sp>
    </p:spTree>
    <p:extLst>
      <p:ext uri="{BB962C8B-B14F-4D97-AF65-F5344CB8AC3E}">
        <p14:creationId xmlns:p14="http://schemas.microsoft.com/office/powerpoint/2010/main" val="2277102836"/>
      </p:ext>
    </p:extLst>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857251"/>
            <a:ext cx="6172200" cy="602343"/>
          </a:xfrm>
        </p:spPr>
        <p:txBody>
          <a:bodyPr>
            <a:noAutofit/>
          </a:bodyPr>
          <a:lstStyle/>
          <a:p>
            <a:r>
              <a:rPr lang="da-DK" sz="2400" dirty="0"/>
              <a:t>Enkeltafgørelser</a:t>
            </a:r>
          </a:p>
        </p:txBody>
      </p:sp>
      <p:sp>
        <p:nvSpPr>
          <p:cNvPr id="3" name="Pladsholder til indhold 2"/>
          <p:cNvSpPr>
            <a:spLocks noGrp="1"/>
          </p:cNvSpPr>
          <p:nvPr>
            <p:ph idx="1"/>
          </p:nvPr>
        </p:nvSpPr>
        <p:spPr/>
        <p:txBody>
          <a:bodyPr>
            <a:normAutofit/>
          </a:bodyPr>
          <a:lstStyle/>
          <a:p>
            <a:pPr marL="685800" lvl="2" indent="0">
              <a:buNone/>
            </a:pPr>
            <a:endParaRPr lang="da-DK" dirty="0"/>
          </a:p>
          <a:p>
            <a:r>
              <a:rPr lang="da-DK" sz="1800" dirty="0"/>
              <a:t>SKM2024.307.SR – sociale ydelser, Barnets lov</a:t>
            </a:r>
          </a:p>
          <a:p>
            <a:endParaRPr lang="da-DK" sz="1661" dirty="0"/>
          </a:p>
          <a:p>
            <a:r>
              <a:rPr lang="da-DK" sz="1661" dirty="0"/>
              <a:t>Momslovens § 13, stk. 1, nr. 2, fritager social forsorg og bistand. Fritagelsen medfører at der heller ikke skal betales lønsumsafgift.</a:t>
            </a:r>
          </a:p>
          <a:p>
            <a:pPr lvl="1"/>
            <a:endParaRPr lang="da-DK" sz="1261" dirty="0"/>
          </a:p>
          <a:p>
            <a:r>
              <a:rPr lang="da-DK" sz="1661" dirty="0"/>
              <a:t>Psykologer, pædagoger m.fl., som leverer ydelser til kommuner omfattet af serviceloven, er som hovedregel omfattet af fritagelsen</a:t>
            </a:r>
          </a:p>
          <a:p>
            <a:endParaRPr lang="da-DK" sz="1661" dirty="0"/>
          </a:p>
          <a:p>
            <a:r>
              <a:rPr lang="da-DK" sz="1661" dirty="0"/>
              <a:t>I det bindende svar bekræftes det, at det er uden betydning, at en ydelse er flyttet fra serviceloven til barnets lov – de er fortsat fritaget efter samme retningslinjer.</a:t>
            </a:r>
          </a:p>
          <a:p>
            <a:pPr lvl="1"/>
            <a:endParaRPr lang="da-DK" sz="1261" dirty="0"/>
          </a:p>
          <a:p>
            <a:pPr lvl="1"/>
            <a:endParaRPr lang="da-DK" sz="1261" dirty="0"/>
          </a:p>
          <a:p>
            <a:pPr lvl="1"/>
            <a:endParaRPr lang="da-DK" sz="1261" dirty="0"/>
          </a:p>
          <a:p>
            <a:pPr lvl="1"/>
            <a:endParaRPr lang="da-DK" sz="1261" dirty="0"/>
          </a:p>
          <a:p>
            <a:endParaRPr lang="da-DK" sz="1661" dirty="0"/>
          </a:p>
          <a:p>
            <a:pPr lvl="4"/>
            <a:endParaRPr lang="da-DK" dirty="0"/>
          </a:p>
        </p:txBody>
      </p:sp>
      <p:sp>
        <p:nvSpPr>
          <p:cNvPr id="4" name="Pladsholder til diasnummer 3"/>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76</a:t>
            </a:fld>
            <a:endParaRPr lang="en-GB" dirty="0"/>
          </a:p>
        </p:txBody>
      </p:sp>
    </p:spTree>
    <p:extLst>
      <p:ext uri="{BB962C8B-B14F-4D97-AF65-F5344CB8AC3E}">
        <p14:creationId xmlns:p14="http://schemas.microsoft.com/office/powerpoint/2010/main" val="1551319022"/>
      </p:ext>
    </p:extLst>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857251"/>
            <a:ext cx="6172200" cy="602343"/>
          </a:xfrm>
        </p:spPr>
        <p:txBody>
          <a:bodyPr>
            <a:noAutofit/>
          </a:bodyPr>
          <a:lstStyle/>
          <a:p>
            <a:r>
              <a:rPr lang="da-DK" sz="2400" dirty="0"/>
              <a:t>Enkeltafgørelser</a:t>
            </a:r>
          </a:p>
        </p:txBody>
      </p:sp>
      <p:sp>
        <p:nvSpPr>
          <p:cNvPr id="3" name="Pladsholder til indhold 2"/>
          <p:cNvSpPr>
            <a:spLocks noGrp="1"/>
          </p:cNvSpPr>
          <p:nvPr>
            <p:ph idx="1"/>
          </p:nvPr>
        </p:nvSpPr>
        <p:spPr/>
        <p:txBody>
          <a:bodyPr>
            <a:normAutofit/>
          </a:bodyPr>
          <a:lstStyle/>
          <a:p>
            <a:pPr marL="685800" lvl="2" indent="0">
              <a:buNone/>
            </a:pPr>
            <a:endParaRPr lang="da-DK" dirty="0"/>
          </a:p>
          <a:p>
            <a:r>
              <a:rPr lang="da-DK" sz="1800" dirty="0"/>
              <a:t>SKM2024.307.SR – momsfradrag - parkeringspladser</a:t>
            </a:r>
          </a:p>
          <a:p>
            <a:endParaRPr lang="da-DK" sz="1661" dirty="0"/>
          </a:p>
          <a:p>
            <a:r>
              <a:rPr lang="da-DK" sz="1661" dirty="0"/>
              <a:t>En virksomhed ønskede bekræftet, at der var adgang til momsfradrag for udgifter til anlæggelse af parkeringspladser til medarbejdernes personbiler efter momslovens § 37.</a:t>
            </a:r>
          </a:p>
          <a:p>
            <a:endParaRPr lang="da-DK" sz="1661" dirty="0"/>
          </a:p>
          <a:p>
            <a:r>
              <a:rPr lang="da-DK" sz="1661" dirty="0"/>
              <a:t>Skatterådet slog fast, at der ikke var adgang til momsfradrag og begrundede dette med at afholdte udgifter til anlæggelse af parkeringspladser til medarbejdernes personkøretøjer skal sidestilles med udgifter afholdt til leje af parkeringspladser til medarbejderes personmotorkøretøjer. </a:t>
            </a:r>
          </a:p>
          <a:p>
            <a:endParaRPr lang="da-DK" sz="1661" dirty="0"/>
          </a:p>
          <a:p>
            <a:r>
              <a:rPr lang="da-DK" sz="1661" dirty="0"/>
              <a:t>Dermed var momsfradrag udelukket efter momslovens § 42, stk. 1, nr. 6.</a:t>
            </a:r>
          </a:p>
          <a:p>
            <a:pPr lvl="1"/>
            <a:endParaRPr lang="da-DK" sz="1261" dirty="0"/>
          </a:p>
          <a:p>
            <a:pPr lvl="1"/>
            <a:endParaRPr lang="da-DK" sz="1261" dirty="0"/>
          </a:p>
          <a:p>
            <a:pPr lvl="1"/>
            <a:endParaRPr lang="da-DK" sz="1261" dirty="0"/>
          </a:p>
          <a:p>
            <a:pPr lvl="1"/>
            <a:endParaRPr lang="da-DK" sz="1261" dirty="0"/>
          </a:p>
          <a:p>
            <a:endParaRPr lang="da-DK" sz="1661" dirty="0"/>
          </a:p>
          <a:p>
            <a:pPr lvl="4"/>
            <a:endParaRPr lang="da-DK" dirty="0"/>
          </a:p>
        </p:txBody>
      </p:sp>
      <p:sp>
        <p:nvSpPr>
          <p:cNvPr id="4" name="Pladsholder til diasnummer 3"/>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77</a:t>
            </a:fld>
            <a:endParaRPr lang="en-GB" dirty="0"/>
          </a:p>
        </p:txBody>
      </p:sp>
    </p:spTree>
    <p:extLst>
      <p:ext uri="{BB962C8B-B14F-4D97-AF65-F5344CB8AC3E}">
        <p14:creationId xmlns:p14="http://schemas.microsoft.com/office/powerpoint/2010/main" val="189395524"/>
      </p:ext>
    </p:extLst>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0A011-170C-D9B0-6AEB-5CF3435685B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2B0E803-E8EE-1FCF-24D8-4AF281EF4914}"/>
              </a:ext>
            </a:extLst>
          </p:cNvPr>
          <p:cNvSpPr>
            <a:spLocks noGrp="1"/>
          </p:cNvSpPr>
          <p:nvPr>
            <p:ph type="title"/>
          </p:nvPr>
        </p:nvSpPr>
        <p:spPr>
          <a:xfrm>
            <a:off x="1485900" y="857251"/>
            <a:ext cx="6172200" cy="602343"/>
          </a:xfrm>
        </p:spPr>
        <p:txBody>
          <a:bodyPr>
            <a:noAutofit/>
          </a:bodyPr>
          <a:lstStyle/>
          <a:p>
            <a:r>
              <a:rPr lang="da-DK" sz="2400" dirty="0"/>
              <a:t>Enkeltafgørelser</a:t>
            </a:r>
          </a:p>
        </p:txBody>
      </p:sp>
      <p:sp>
        <p:nvSpPr>
          <p:cNvPr id="3" name="Pladsholder til indhold 2">
            <a:extLst>
              <a:ext uri="{FF2B5EF4-FFF2-40B4-BE49-F238E27FC236}">
                <a16:creationId xmlns:a16="http://schemas.microsoft.com/office/drawing/2014/main" id="{C10372C5-E235-2C19-E405-7F9D95D4DA30}"/>
              </a:ext>
            </a:extLst>
          </p:cNvPr>
          <p:cNvSpPr>
            <a:spLocks noGrp="1"/>
          </p:cNvSpPr>
          <p:nvPr>
            <p:ph idx="1"/>
          </p:nvPr>
        </p:nvSpPr>
        <p:spPr/>
        <p:txBody>
          <a:bodyPr>
            <a:normAutofit/>
          </a:bodyPr>
          <a:lstStyle/>
          <a:p>
            <a:pPr marL="685800" lvl="2" indent="0">
              <a:buNone/>
            </a:pPr>
            <a:endParaRPr lang="da-DK" dirty="0"/>
          </a:p>
          <a:p>
            <a:r>
              <a:rPr lang="da-DK" sz="1800" dirty="0"/>
              <a:t>SKM2024.553.SR – momsfradrag - parkeringsanlæg</a:t>
            </a:r>
          </a:p>
          <a:p>
            <a:endParaRPr lang="da-DK" sz="1661" dirty="0"/>
          </a:p>
          <a:p>
            <a:pPr lvl="1"/>
            <a:r>
              <a:rPr lang="da-DK" sz="1261" dirty="0"/>
              <a:t>Som hovedregel er en ejers udlejning af en parkeringsplads til en lejer i en boligejendom fritaget for moms</a:t>
            </a:r>
          </a:p>
          <a:p>
            <a:pPr lvl="1"/>
            <a:endParaRPr lang="da-DK" sz="1261" dirty="0"/>
          </a:p>
          <a:p>
            <a:pPr lvl="1"/>
            <a:r>
              <a:rPr lang="da-DK" sz="1261" dirty="0"/>
              <a:t>Men i det bindende svar får virksomheden bekræftet, at udlejningen er omfattet af momspligt, hvis lejer ikke får råderet over en bestemt parkeringsplads, men blot har adgang til en p-kælder på samme vilkår, som bilister udefra.</a:t>
            </a:r>
          </a:p>
          <a:p>
            <a:pPr lvl="1"/>
            <a:endParaRPr lang="da-DK" sz="1261" dirty="0"/>
          </a:p>
          <a:p>
            <a:pPr lvl="1"/>
            <a:endParaRPr lang="da-DK" sz="1261" dirty="0"/>
          </a:p>
          <a:p>
            <a:pPr lvl="1"/>
            <a:endParaRPr lang="da-DK" sz="1261" dirty="0"/>
          </a:p>
          <a:p>
            <a:pPr lvl="1"/>
            <a:endParaRPr lang="da-DK" sz="1261" dirty="0"/>
          </a:p>
          <a:p>
            <a:pPr lvl="1"/>
            <a:endParaRPr lang="da-DK" sz="1261" dirty="0"/>
          </a:p>
          <a:p>
            <a:endParaRPr lang="da-DK" sz="1661" dirty="0"/>
          </a:p>
          <a:p>
            <a:pPr lvl="4"/>
            <a:endParaRPr lang="da-DK" dirty="0"/>
          </a:p>
        </p:txBody>
      </p:sp>
      <p:sp>
        <p:nvSpPr>
          <p:cNvPr id="4" name="Pladsholder til diasnummer 3">
            <a:extLst>
              <a:ext uri="{FF2B5EF4-FFF2-40B4-BE49-F238E27FC236}">
                <a16:creationId xmlns:a16="http://schemas.microsoft.com/office/drawing/2014/main" id="{778BA4EF-B72E-3F93-36BC-9173CDB89BE4}"/>
              </a:ext>
            </a:extLst>
          </p:cNvPr>
          <p:cNvSpPr>
            <a:spLocks noGrp="1"/>
          </p:cNvSpPr>
          <p:nvPr>
            <p:ph type="sldNum" sz="quarter" idx="4294967295"/>
          </p:nvPr>
        </p:nvSpPr>
        <p:spPr>
          <a:xfrm>
            <a:off x="3486150" y="5624514"/>
            <a:ext cx="2171700" cy="273844"/>
          </a:xfrm>
          <a:prstGeom prst="rect">
            <a:avLst/>
          </a:prstGeom>
        </p:spPr>
        <p:txBody>
          <a:bodyPr/>
          <a:lstStyle/>
          <a:p>
            <a:pPr>
              <a:defRPr/>
            </a:pPr>
            <a:fld id="{B6D82B95-12A0-4882-8101-796C801D03F9}" type="slidenum">
              <a:rPr lang="en-GB" smtClean="0"/>
              <a:pPr>
                <a:defRPr/>
              </a:pPr>
              <a:t>78</a:t>
            </a:fld>
            <a:endParaRPr lang="en-GB" dirty="0"/>
          </a:p>
        </p:txBody>
      </p:sp>
    </p:spTree>
    <p:extLst>
      <p:ext uri="{BB962C8B-B14F-4D97-AF65-F5344CB8AC3E}">
        <p14:creationId xmlns:p14="http://schemas.microsoft.com/office/powerpoint/2010/main" val="1620952022"/>
      </p:ext>
    </p:extLst>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457200" y="980728"/>
            <a:ext cx="8229600" cy="771525"/>
          </a:xfrm>
        </p:spPr>
        <p:txBody>
          <a:bodyPr>
            <a:normAutofit/>
          </a:bodyPr>
          <a:lstStyle/>
          <a:p>
            <a:r>
              <a:rPr lang="da-DK" sz="3200" dirty="0">
                <a:latin typeface="Arial" panose="020B0604020202020204" pitchFamily="34" charset="0"/>
                <a:cs typeface="Arial" panose="020B0604020202020204" pitchFamily="34" charset="0"/>
              </a:rPr>
              <a:t>Godtgørelse af energiafgifter</a:t>
            </a:r>
          </a:p>
        </p:txBody>
      </p:sp>
      <p:sp>
        <p:nvSpPr>
          <p:cNvPr id="4" name="Pladsholder til slidenummer 3">
            <a:extLst>
              <a:ext uri="{FF2B5EF4-FFF2-40B4-BE49-F238E27FC236}">
                <a16:creationId xmlns:a16="http://schemas.microsoft.com/office/drawing/2014/main" id="{C9091719-F4BD-4B31-B9F9-322CFD56FB27}"/>
              </a:ext>
            </a:extLst>
          </p:cNvPr>
          <p:cNvSpPr>
            <a:spLocks noGrp="1"/>
          </p:cNvSpPr>
          <p:nvPr>
            <p:ph type="sldNum" sz="quarter" idx="4"/>
          </p:nvPr>
        </p:nvSpPr>
        <p:spPr>
          <a:xfrm>
            <a:off x="6660232" y="6237312"/>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79</a:t>
            </a:fld>
            <a:endParaRPr lang="da-DK" dirty="0"/>
          </a:p>
        </p:txBody>
      </p:sp>
      <p:sp>
        <p:nvSpPr>
          <p:cNvPr id="2" name="Undertitel 2">
            <a:extLst>
              <a:ext uri="{FF2B5EF4-FFF2-40B4-BE49-F238E27FC236}">
                <a16:creationId xmlns:a16="http://schemas.microsoft.com/office/drawing/2014/main" id="{C5ED0E41-D035-D3F7-434E-3EA7AD977878}"/>
              </a:ext>
            </a:extLst>
          </p:cNvPr>
          <p:cNvSpPr>
            <a:spLocks noGrp="1"/>
          </p:cNvSpPr>
          <p:nvPr>
            <p:ph idx="1"/>
          </p:nvPr>
        </p:nvSpPr>
        <p:spPr>
          <a:xfrm>
            <a:off x="406400" y="1606551"/>
            <a:ext cx="8229600" cy="4525963"/>
          </a:xfrm>
        </p:spPr>
        <p:txBody>
          <a:bodyPr>
            <a:normAutofit/>
          </a:bodyPr>
          <a:lstStyle/>
          <a:p>
            <a:endParaRPr lang="da-DK" sz="2000" dirty="0"/>
          </a:p>
          <a:p>
            <a:pPr marL="0" indent="0">
              <a:buNone/>
            </a:pPr>
            <a:r>
              <a:rPr lang="da-DK" sz="2400" dirty="0">
                <a:latin typeface="Arial" panose="020B0604020202020204" pitchFamily="34" charset="0"/>
                <a:cs typeface="Arial" panose="020B0604020202020204" pitchFamily="34" charset="0"/>
              </a:rPr>
              <a:t>Afgiftssatser - 2025</a:t>
            </a:r>
          </a:p>
          <a:p>
            <a:pPr marL="0" indent="0">
              <a:buNone/>
            </a:pPr>
            <a:endParaRPr lang="da-DK" sz="2000" dirty="0">
              <a:latin typeface="Arial" panose="020B0604020202020204" pitchFamily="34" charset="0"/>
              <a:cs typeface="Arial" panose="020B0604020202020204" pitchFamily="34" charset="0"/>
            </a:endParaRPr>
          </a:p>
          <a:p>
            <a:pPr lvl="3"/>
            <a:r>
              <a:rPr lang="da-DK" sz="1600" b="1" dirty="0">
                <a:latin typeface="Arial" panose="020B0604020202020204" pitchFamily="34" charset="0"/>
                <a:cs typeface="Arial" panose="020B0604020202020204" pitchFamily="34" charset="0"/>
              </a:rPr>
              <a:t>Energiart 	Enhed 	2024 	2025	Godtgørelse 2025</a:t>
            </a:r>
          </a:p>
          <a:p>
            <a:pPr lvl="3"/>
            <a:r>
              <a:rPr lang="da-DK" sz="1600" dirty="0">
                <a:latin typeface="Arial" panose="020B0604020202020204" pitchFamily="34" charset="0"/>
                <a:cs typeface="Arial" panose="020B0604020202020204" pitchFamily="34" charset="0"/>
              </a:rPr>
              <a:t>Naturgas 	Kr./Nm3 	2,726 	1,369	1,369</a:t>
            </a:r>
          </a:p>
          <a:p>
            <a:pPr lvl="3"/>
            <a:r>
              <a:rPr lang="da-DK" sz="1600" dirty="0">
                <a:latin typeface="Arial" panose="020B0604020202020204" pitchFamily="34" charset="0"/>
                <a:cs typeface="Arial" panose="020B0604020202020204" pitchFamily="34" charset="0"/>
              </a:rPr>
              <a:t>Olie 	Kr./l 	2,469 	1,241	1,241</a:t>
            </a:r>
          </a:p>
          <a:p>
            <a:pPr lvl="3"/>
            <a:r>
              <a:rPr lang="da-DK" sz="1600" dirty="0">
                <a:latin typeface="Arial" panose="020B0604020202020204" pitchFamily="34" charset="0"/>
                <a:cs typeface="Arial" panose="020B0604020202020204" pitchFamily="34" charset="0"/>
              </a:rPr>
              <a:t>Kul 	Kr./GJ 	68,8 	34,6	34,6</a:t>
            </a:r>
          </a:p>
          <a:p>
            <a:pPr lvl="3"/>
            <a:r>
              <a:rPr lang="da-DK" sz="1600" dirty="0">
                <a:latin typeface="Arial" panose="020B0604020202020204" pitchFamily="34" charset="0"/>
                <a:cs typeface="Arial" panose="020B0604020202020204" pitchFamily="34" charset="0"/>
              </a:rPr>
              <a:t>Elektricitet 	Kr./kWh 	0,761 	0,72	0,716</a:t>
            </a:r>
          </a:p>
          <a:p>
            <a:pPr marL="457200" lvl="1" indent="0">
              <a:buNone/>
            </a:pPr>
            <a:endParaRPr lang="da-DK" sz="1600" dirty="0"/>
          </a:p>
        </p:txBody>
      </p:sp>
    </p:spTree>
    <p:extLst>
      <p:ext uri="{BB962C8B-B14F-4D97-AF65-F5344CB8AC3E}">
        <p14:creationId xmlns:p14="http://schemas.microsoft.com/office/powerpoint/2010/main" val="4168384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485900" y="1407184"/>
            <a:ext cx="6172200" cy="513295"/>
          </a:xfrm>
        </p:spPr>
        <p:txBody>
          <a:bodyPr vert="horz" lIns="67866" tIns="33338" rIns="67866" bIns="33338" rtlCol="0" anchor="ctr">
            <a:normAutofit/>
          </a:bodyPr>
          <a:lstStyle/>
          <a:p>
            <a:pPr eaLnBrk="1" hangingPunct="1"/>
            <a:r>
              <a:rPr lang="da-DK" sz="2400" dirty="0"/>
              <a:t>  Andet</a:t>
            </a:r>
          </a:p>
        </p:txBody>
      </p:sp>
      <p:sp>
        <p:nvSpPr>
          <p:cNvPr id="96259" name="Rectangle 3"/>
          <p:cNvSpPr>
            <a:spLocks noGrp="1" noChangeArrowheads="1"/>
          </p:cNvSpPr>
          <p:nvPr>
            <p:ph type="body" idx="1"/>
          </p:nvPr>
        </p:nvSpPr>
        <p:spPr>
          <a:xfrm>
            <a:off x="344488" y="2102391"/>
            <a:ext cx="6970713" cy="3348427"/>
          </a:xfrm>
        </p:spPr>
        <p:txBody>
          <a:bodyPr vert="horz" lIns="67866" tIns="33338" rIns="67866" bIns="33338" rtlCol="0">
            <a:normAutofit/>
          </a:bodyPr>
          <a:lstStyle/>
          <a:p>
            <a:pPr marL="346075" indent="-346075" defTabSz="920750"/>
            <a:r>
              <a:rPr lang="da-DK" sz="1600" dirty="0"/>
              <a:t>VAT In the Digital Age (VIDA)</a:t>
            </a:r>
          </a:p>
          <a:p>
            <a:pPr marL="806450" lvl="1" indent="-346075" defTabSz="920750"/>
            <a:r>
              <a:rPr lang="da-DK" sz="1400" dirty="0"/>
              <a:t>EU-Kommissionens forslag består af 3 hjørnestene:</a:t>
            </a:r>
          </a:p>
          <a:p>
            <a:pPr marL="806450" lvl="1" indent="-346075" defTabSz="920750"/>
            <a:endParaRPr lang="da-DK" sz="1400" dirty="0"/>
          </a:p>
          <a:p>
            <a:pPr marL="1076325" lvl="2" indent="-346075" defTabSz="920750"/>
            <a:r>
              <a:rPr lang="da-DK" sz="1200" dirty="0"/>
              <a:t>Digital indberetning af moms mv. via e-fakturering</a:t>
            </a:r>
          </a:p>
          <a:p>
            <a:pPr marL="1346200" lvl="3" indent="-346075" defTabSz="920750"/>
            <a:r>
              <a:rPr lang="da-DK" sz="1000" dirty="0"/>
              <a:t>Krav om brug af e-fakturering ved grænseoverskridende handel</a:t>
            </a:r>
          </a:p>
          <a:p>
            <a:pPr marL="1346200" lvl="3" indent="-346075" defTabSz="920750"/>
            <a:r>
              <a:rPr lang="da-DK" sz="1000" dirty="0"/>
              <a:t>Målet er at samtlige EU-lande er klar i 2030</a:t>
            </a:r>
          </a:p>
          <a:p>
            <a:pPr marL="1346200" lvl="3" indent="-346075" defTabSz="920750"/>
            <a:r>
              <a:rPr lang="da-DK" sz="1000" dirty="0"/>
              <a:t>EU-salg uden moms erstattes af et transaktionsbaseret VIES-system</a:t>
            </a:r>
          </a:p>
          <a:p>
            <a:pPr marL="1346200" lvl="3" indent="-346075" defTabSz="920750"/>
            <a:endParaRPr lang="da-DK" sz="1000" dirty="0"/>
          </a:p>
          <a:p>
            <a:pPr marL="1076325" lvl="2" indent="-346075" defTabSz="920750"/>
            <a:r>
              <a:rPr lang="da-DK" sz="1200" dirty="0"/>
              <a:t>Opdatering af momsregler – udvidelse af krav om at tredjepart (platforme) hæfter for moms, som ikke betales af den afgiftspligtige</a:t>
            </a:r>
            <a:endParaRPr lang="da-DK" sz="800" dirty="0"/>
          </a:p>
          <a:p>
            <a:pPr marL="1076325" lvl="2" indent="-346075" defTabSz="920750"/>
            <a:endParaRPr lang="da-DK" sz="1200" dirty="0"/>
          </a:p>
          <a:p>
            <a:pPr marL="1076325" lvl="2" indent="-346075" defTabSz="920750"/>
            <a:r>
              <a:rPr lang="da-DK" sz="1200" dirty="0"/>
              <a:t>Krav om registrering i mere end ét land bortfalder</a:t>
            </a:r>
          </a:p>
          <a:p>
            <a:pPr marL="1346200" lvl="3" indent="-346075" defTabSz="920750"/>
            <a:r>
              <a:rPr lang="da-DK" sz="1000" dirty="0"/>
              <a:t>Udvikling af ny online portal til indberetning af salg</a:t>
            </a:r>
          </a:p>
          <a:p>
            <a:pPr marL="1346200" lvl="3" indent="-346075" defTabSz="920750"/>
            <a:endParaRPr lang="da-DK" sz="1000" dirty="0"/>
          </a:p>
          <a:p>
            <a:pPr marL="1076325" lvl="2" indent="-346075" defTabSz="920750"/>
            <a:r>
              <a:rPr lang="da-DK" sz="1200" dirty="0"/>
              <a:t>Direktiv er vedtaget 6. november 2024</a:t>
            </a:r>
          </a:p>
        </p:txBody>
      </p:sp>
      <p:sp>
        <p:nvSpPr>
          <p:cNvPr id="2" name="Rektangel 1"/>
          <p:cNvSpPr/>
          <p:nvPr/>
        </p:nvSpPr>
        <p:spPr>
          <a:xfrm>
            <a:off x="6786246" y="5643248"/>
            <a:ext cx="290464" cy="219291"/>
          </a:xfrm>
          <a:prstGeom prst="rect">
            <a:avLst/>
          </a:prstGeom>
        </p:spPr>
        <p:txBody>
          <a:bodyPr wrap="none">
            <a:spAutoFit/>
          </a:bodyPr>
          <a:lstStyle/>
          <a:p>
            <a:fld id="{9FC234AB-0A0B-4D64-9F85-C47799E17C07}" type="slidenum">
              <a:rPr lang="da-DK" sz="825">
                <a:solidFill>
                  <a:srgbClr val="000000"/>
                </a:solidFill>
              </a:rPr>
              <a:pPr/>
              <a:t>8</a:t>
            </a:fld>
            <a:endParaRPr lang="da-DK" sz="825" dirty="0"/>
          </a:p>
        </p:txBody>
      </p:sp>
      <p:sp>
        <p:nvSpPr>
          <p:cNvPr id="3" name="Titel 1">
            <a:extLst>
              <a:ext uri="{FF2B5EF4-FFF2-40B4-BE49-F238E27FC236}">
                <a16:creationId xmlns:a16="http://schemas.microsoft.com/office/drawing/2014/main" id="{086BDFA7-7799-404C-4E58-DB83073980A3}"/>
              </a:ext>
            </a:extLst>
          </p:cNvPr>
          <p:cNvSpPr txBox="1">
            <a:spLocks/>
          </p:cNvSpPr>
          <p:nvPr/>
        </p:nvSpPr>
        <p:spPr>
          <a:xfrm>
            <a:off x="540000" y="965250"/>
            <a:ext cx="7727700" cy="432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r>
              <a:rPr lang="da-DK" sz="2800" dirty="0"/>
              <a:t>Hvad er på vej – orientering om VIDA</a:t>
            </a:r>
            <a:endParaRPr lang="da-DK" sz="2700" dirty="0"/>
          </a:p>
        </p:txBody>
      </p:sp>
    </p:spTree>
    <p:extLst>
      <p:ext uri="{BB962C8B-B14F-4D97-AF65-F5344CB8AC3E}">
        <p14:creationId xmlns:p14="http://schemas.microsoft.com/office/powerpoint/2010/main" val="1993871324"/>
      </p:ext>
    </p:extLst>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E7F5B-5BDC-EA36-5E18-0A4F33174DB5}"/>
            </a:ext>
          </a:extLst>
        </p:cNvPr>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50171982-5515-3CCD-B0A4-A97A41A4978D}"/>
              </a:ext>
            </a:extLst>
          </p:cNvPr>
          <p:cNvSpPr>
            <a:spLocks noGrp="1"/>
          </p:cNvSpPr>
          <p:nvPr>
            <p:ph type="sldNum" sz="quarter" idx="4"/>
          </p:nvPr>
        </p:nvSpPr>
        <p:spPr>
          <a:xfrm>
            <a:off x="6660232" y="614222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80</a:t>
            </a:fld>
            <a:endParaRPr lang="da-DK" dirty="0"/>
          </a:p>
        </p:txBody>
      </p:sp>
      <p:sp>
        <p:nvSpPr>
          <p:cNvPr id="2" name="Undertitel 2">
            <a:extLst>
              <a:ext uri="{FF2B5EF4-FFF2-40B4-BE49-F238E27FC236}">
                <a16:creationId xmlns:a16="http://schemas.microsoft.com/office/drawing/2014/main" id="{1D2ED55E-8832-1CDA-7B4C-44AA40695FCE}"/>
              </a:ext>
            </a:extLst>
          </p:cNvPr>
          <p:cNvSpPr>
            <a:spLocks noGrp="1"/>
          </p:cNvSpPr>
          <p:nvPr>
            <p:ph idx="1"/>
          </p:nvPr>
        </p:nvSpPr>
        <p:spPr>
          <a:xfrm>
            <a:off x="406400" y="1606551"/>
            <a:ext cx="8229600" cy="4525963"/>
          </a:xfrm>
        </p:spPr>
        <p:txBody>
          <a:bodyPr>
            <a:normAutofit/>
          </a:bodyPr>
          <a:lstStyle/>
          <a:p>
            <a:pPr marL="0" indent="0">
              <a:buNone/>
            </a:pPr>
            <a:r>
              <a:rPr lang="da-DK" sz="2800" dirty="0">
                <a:latin typeface="Arial" panose="020B0604020202020204" pitchFamily="34" charset="0"/>
                <a:cs typeface="Arial" panose="020B0604020202020204" pitchFamily="34" charset="0"/>
              </a:rPr>
              <a:t>CO2-afgift - 2025</a:t>
            </a:r>
          </a:p>
          <a:p>
            <a:endParaRPr lang="da-DK" sz="2000" dirty="0">
              <a:latin typeface="Arial" panose="020B0604020202020204" pitchFamily="34" charset="0"/>
              <a:cs typeface="Arial" panose="020B0604020202020204" pitchFamily="34" charset="0"/>
            </a:endParaRPr>
          </a:p>
          <a:p>
            <a:endParaRPr lang="da-DK" sz="2000" dirty="0">
              <a:latin typeface="Arial" panose="020B0604020202020204" pitchFamily="34" charset="0"/>
              <a:cs typeface="Arial" panose="020B0604020202020204" pitchFamily="34" charset="0"/>
            </a:endParaRPr>
          </a:p>
          <a:p>
            <a:pPr lvl="3"/>
            <a:r>
              <a:rPr lang="da-DK" sz="1600" b="1" dirty="0">
                <a:latin typeface="Arial" panose="020B0604020202020204" pitchFamily="34" charset="0"/>
                <a:cs typeface="Arial" panose="020B0604020202020204" pitchFamily="34" charset="0"/>
              </a:rPr>
              <a:t>Energiart 	Enhed 	2024 	2025	Godtgørelse 2025</a:t>
            </a:r>
          </a:p>
          <a:p>
            <a:pPr lvl="3"/>
            <a:r>
              <a:rPr lang="da-DK" sz="1600" dirty="0">
                <a:latin typeface="Arial" panose="020B0604020202020204" pitchFamily="34" charset="0"/>
                <a:cs typeface="Arial" panose="020B0604020202020204" pitchFamily="34" charset="0"/>
              </a:rPr>
              <a:t>Naturgas 	</a:t>
            </a:r>
            <a:r>
              <a:rPr lang="da-DK" sz="1600" dirty="0" err="1">
                <a:latin typeface="Arial" panose="020B0604020202020204" pitchFamily="34" charset="0"/>
                <a:cs typeface="Arial" panose="020B0604020202020204" pitchFamily="34" charset="0"/>
              </a:rPr>
              <a:t>Kr</a:t>
            </a:r>
            <a:r>
              <a:rPr lang="da-DK" sz="1600" dirty="0">
                <a:latin typeface="Arial" panose="020B0604020202020204" pitchFamily="34" charset="0"/>
                <a:cs typeface="Arial" panose="020B0604020202020204" pitchFamily="34" charset="0"/>
              </a:rPr>
              <a:t>/Nm3 	0,442 	1,922	1,025</a:t>
            </a:r>
          </a:p>
          <a:p>
            <a:pPr lvl="3"/>
            <a:r>
              <a:rPr lang="da-DK" sz="1600" dirty="0">
                <a:latin typeface="Arial" panose="020B0604020202020204" pitchFamily="34" charset="0"/>
                <a:cs typeface="Arial" panose="020B0604020202020204" pitchFamily="34" charset="0"/>
              </a:rPr>
              <a:t>Olie 	Kr./l 	0,519 	2,261	1,206</a:t>
            </a:r>
          </a:p>
          <a:p>
            <a:pPr lvl="3"/>
            <a:r>
              <a:rPr lang="da-DK" sz="1600" dirty="0">
                <a:latin typeface="Arial" panose="020B0604020202020204" pitchFamily="34" charset="0"/>
                <a:cs typeface="Arial" panose="020B0604020202020204" pitchFamily="34" charset="0"/>
              </a:rPr>
              <a:t>Kul 	Kr./GJ 	18,5 	80,9	43,147</a:t>
            </a:r>
          </a:p>
          <a:p>
            <a:pPr lvl="3"/>
            <a:r>
              <a:rPr lang="da-DK" sz="1600" dirty="0">
                <a:latin typeface="Arial" panose="020B0604020202020204" pitchFamily="34" charset="0"/>
                <a:cs typeface="Arial" panose="020B0604020202020204" pitchFamily="34" charset="0"/>
              </a:rPr>
              <a:t>Metan-afgift	Kr./Nm3 	0,076 	0,329	</a:t>
            </a:r>
          </a:p>
          <a:p>
            <a:pPr lvl="3"/>
            <a:r>
              <a:rPr lang="da-DK" sz="1600" dirty="0">
                <a:latin typeface="Arial" panose="020B0604020202020204" pitchFamily="34" charset="0"/>
                <a:cs typeface="Arial" panose="020B0604020202020204" pitchFamily="34" charset="0"/>
              </a:rPr>
              <a:t>Emission	Kr./ton Co2 	75</a:t>
            </a:r>
          </a:p>
          <a:p>
            <a:pPr marL="457200" lvl="1" indent="0">
              <a:buNone/>
            </a:pPr>
            <a:endParaRPr lang="da-DK" sz="1600" dirty="0"/>
          </a:p>
        </p:txBody>
      </p:sp>
    </p:spTree>
    <p:extLst>
      <p:ext uri="{BB962C8B-B14F-4D97-AF65-F5344CB8AC3E}">
        <p14:creationId xmlns:p14="http://schemas.microsoft.com/office/powerpoint/2010/main" val="203341557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FC442-5EB1-2F2B-97EB-2381FD8014A1}"/>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96A65DD6-D170-0BB3-4869-D895B0E40D09}"/>
              </a:ext>
            </a:extLst>
          </p:cNvPr>
          <p:cNvSpPr>
            <a:spLocks noGrp="1"/>
          </p:cNvSpPr>
          <p:nvPr>
            <p:ph type="title"/>
          </p:nvPr>
        </p:nvSpPr>
        <p:spPr>
          <a:xfrm>
            <a:off x="457200" y="646112"/>
            <a:ext cx="8229600" cy="771525"/>
          </a:xfrm>
        </p:spPr>
        <p:txBody>
          <a:bodyPr>
            <a:normAutofit/>
          </a:bodyPr>
          <a:lstStyle/>
          <a:p>
            <a:endParaRPr lang="da-DK" sz="2800" dirty="0"/>
          </a:p>
        </p:txBody>
      </p:sp>
      <p:sp>
        <p:nvSpPr>
          <p:cNvPr id="4" name="Pladsholder til slidenummer 3">
            <a:extLst>
              <a:ext uri="{FF2B5EF4-FFF2-40B4-BE49-F238E27FC236}">
                <a16:creationId xmlns:a16="http://schemas.microsoft.com/office/drawing/2014/main" id="{B1EAA586-9CDD-959C-FAD9-6BFBFAB2C6AA}"/>
              </a:ext>
            </a:extLst>
          </p:cNvPr>
          <p:cNvSpPr>
            <a:spLocks noGrp="1"/>
          </p:cNvSpPr>
          <p:nvPr>
            <p:ph type="sldNum" sz="quarter" idx="4"/>
          </p:nvPr>
        </p:nvSpPr>
        <p:spPr>
          <a:xfrm>
            <a:off x="6732240" y="6286313"/>
            <a:ext cx="2133600" cy="273844"/>
          </a:xfrm>
          <a:prstGeom prst="rect">
            <a:avLst/>
          </a:prstGeom>
        </p:spPr>
        <p:txBody>
          <a:bodyPr vert="horz" lIns="91440" tIns="45720" rIns="91440" bIns="45720" rtlCol="0" anchor="ctr"/>
          <a:lstStyle>
            <a:defPPr>
              <a:defRPr lang="da-DK"/>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9F1B04-9D9A-48A2-8C4F-E33051021145}" type="slidenum">
              <a:rPr lang="da-DK" smtClean="0"/>
              <a:pPr/>
              <a:t>81</a:t>
            </a:fld>
            <a:endParaRPr lang="da-DK" dirty="0"/>
          </a:p>
        </p:txBody>
      </p:sp>
      <p:sp>
        <p:nvSpPr>
          <p:cNvPr id="2" name="Undertitel 2">
            <a:extLst>
              <a:ext uri="{FF2B5EF4-FFF2-40B4-BE49-F238E27FC236}">
                <a16:creationId xmlns:a16="http://schemas.microsoft.com/office/drawing/2014/main" id="{20C936BE-7C58-ACA4-8BC6-229DE541183F}"/>
              </a:ext>
            </a:extLst>
          </p:cNvPr>
          <p:cNvSpPr>
            <a:spLocks noGrp="1"/>
          </p:cNvSpPr>
          <p:nvPr>
            <p:ph idx="1"/>
          </p:nvPr>
        </p:nvSpPr>
        <p:spPr>
          <a:xfrm>
            <a:off x="406400" y="1606551"/>
            <a:ext cx="8229600" cy="4525963"/>
          </a:xfrm>
        </p:spPr>
        <p:txBody>
          <a:bodyPr>
            <a:normAutofit/>
          </a:bodyPr>
          <a:lstStyle/>
          <a:p>
            <a:pPr marL="0" indent="0">
              <a:buNone/>
            </a:pPr>
            <a:r>
              <a:rPr lang="da-DK" sz="2800" dirty="0">
                <a:latin typeface="Arial" panose="020B0604020202020204" pitchFamily="34" charset="0"/>
                <a:cs typeface="Arial" panose="020B0604020202020204" pitchFamily="34" charset="0"/>
              </a:rPr>
              <a:t>CO2-afgift – Indfasning/kr. pr. udledt ton </a:t>
            </a:r>
          </a:p>
          <a:p>
            <a:endParaRPr lang="da-DK" sz="2000" dirty="0">
              <a:latin typeface="Arial" panose="020B0604020202020204" pitchFamily="34" charset="0"/>
              <a:cs typeface="Arial" panose="020B0604020202020204" pitchFamily="34" charset="0"/>
            </a:endParaRPr>
          </a:p>
          <a:p>
            <a:pPr lvl="1"/>
            <a:r>
              <a:rPr lang="da-DK" sz="1600" dirty="0">
                <a:latin typeface="Arial" panose="020B0604020202020204" pitchFamily="34" charset="0"/>
                <a:cs typeface="Arial" panose="020B0604020202020204" pitchFamily="34" charset="0"/>
              </a:rPr>
              <a:t>”Almindelige” virksomheder:</a:t>
            </a:r>
          </a:p>
          <a:p>
            <a:endParaRPr lang="da-DK" sz="2000" dirty="0">
              <a:latin typeface="Arial" panose="020B0604020202020204" pitchFamily="34" charset="0"/>
              <a:cs typeface="Arial" panose="020B0604020202020204" pitchFamily="34" charset="0"/>
            </a:endParaRPr>
          </a:p>
          <a:p>
            <a:pPr lvl="3"/>
            <a:r>
              <a:rPr lang="da-DK" sz="1600" dirty="0">
                <a:latin typeface="Arial" panose="020B0604020202020204" pitchFamily="34" charset="0"/>
                <a:cs typeface="Arial" panose="020B0604020202020204" pitchFamily="34" charset="0"/>
              </a:rPr>
              <a:t>2025:			350 kr.</a:t>
            </a:r>
          </a:p>
          <a:p>
            <a:pPr lvl="3"/>
            <a:r>
              <a:rPr lang="da-DK" sz="1600" dirty="0">
                <a:latin typeface="Arial" panose="020B0604020202020204" pitchFamily="34" charset="0"/>
                <a:cs typeface="Arial" panose="020B0604020202020204" pitchFamily="34" charset="0"/>
              </a:rPr>
              <a:t>2026:		 	430 kr.</a:t>
            </a:r>
          </a:p>
          <a:p>
            <a:pPr lvl="3"/>
            <a:r>
              <a:rPr lang="da-DK" sz="1600" dirty="0">
                <a:latin typeface="Arial" panose="020B0604020202020204" pitchFamily="34" charset="0"/>
                <a:cs typeface="Arial" panose="020B0604020202020204" pitchFamily="34" charset="0"/>
              </a:rPr>
              <a:t>2027		 	510 kr.</a:t>
            </a:r>
          </a:p>
          <a:p>
            <a:pPr lvl="3"/>
            <a:r>
              <a:rPr lang="da-DK" sz="1600" dirty="0">
                <a:latin typeface="Arial" panose="020B0604020202020204" pitchFamily="34" charset="0"/>
                <a:cs typeface="Arial" panose="020B0604020202020204" pitchFamily="34" charset="0"/>
              </a:rPr>
              <a:t>2028		 	590 kr.</a:t>
            </a:r>
          </a:p>
          <a:p>
            <a:pPr lvl="3"/>
            <a:r>
              <a:rPr lang="da-DK" sz="1600" dirty="0">
                <a:latin typeface="Arial" panose="020B0604020202020204" pitchFamily="34" charset="0"/>
                <a:cs typeface="Arial" panose="020B0604020202020204" pitchFamily="34" charset="0"/>
              </a:rPr>
              <a:t>2029		 	670 kr.</a:t>
            </a:r>
          </a:p>
          <a:p>
            <a:pPr lvl="3"/>
            <a:r>
              <a:rPr lang="da-DK" sz="1600" dirty="0">
                <a:latin typeface="Arial" panose="020B0604020202020204" pitchFamily="34" charset="0"/>
                <a:cs typeface="Arial" panose="020B0604020202020204" pitchFamily="34" charset="0"/>
              </a:rPr>
              <a:t>2030		 	750 kr.</a:t>
            </a:r>
          </a:p>
          <a:p>
            <a:pPr marL="457200" lvl="1" indent="0">
              <a:buNone/>
            </a:pPr>
            <a:endParaRPr lang="da-DK" sz="1600" dirty="0">
              <a:latin typeface="Arial" panose="020B0604020202020204" pitchFamily="34" charset="0"/>
              <a:cs typeface="Arial" panose="020B0604020202020204" pitchFamily="34" charset="0"/>
            </a:endParaRPr>
          </a:p>
          <a:p>
            <a:pPr lvl="1"/>
            <a:r>
              <a:rPr lang="da-DK" sz="1600" dirty="0">
                <a:latin typeface="Arial" panose="020B0604020202020204" pitchFamily="34" charset="0"/>
                <a:cs typeface="Arial" panose="020B0604020202020204" pitchFamily="34" charset="0"/>
              </a:rPr>
              <a:t>Der gælder særlige satser for kvoteomfattede virksomheder og virksomheder med mineralogiske processer</a:t>
            </a:r>
          </a:p>
        </p:txBody>
      </p:sp>
    </p:spTree>
    <p:extLst>
      <p:ext uri="{BB962C8B-B14F-4D97-AF65-F5344CB8AC3E}">
        <p14:creationId xmlns:p14="http://schemas.microsoft.com/office/powerpoint/2010/main" val="1071235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20688"/>
            <a:ext cx="8229600" cy="796950"/>
          </a:xfrm>
        </p:spPr>
        <p:txBody>
          <a:bodyPr>
            <a:normAutofit/>
          </a:bodyPr>
          <a:lstStyle/>
          <a:p>
            <a:r>
              <a:rPr lang="da-DK" sz="3200" dirty="0"/>
              <a:t>Styresignal - ferielejligheder</a:t>
            </a:r>
          </a:p>
        </p:txBody>
      </p:sp>
      <p:sp>
        <p:nvSpPr>
          <p:cNvPr id="3" name="Pladsholder til indhold 2"/>
          <p:cNvSpPr>
            <a:spLocks noGrp="1"/>
          </p:cNvSpPr>
          <p:nvPr>
            <p:ph idx="1"/>
          </p:nvPr>
        </p:nvSpPr>
        <p:spPr/>
        <p:txBody>
          <a:bodyPr>
            <a:normAutofit fontScale="92500" lnSpcReduction="10000"/>
          </a:bodyPr>
          <a:lstStyle/>
          <a:p>
            <a:pPr marL="360000" lvl="1" indent="-180000">
              <a:buNone/>
            </a:pPr>
            <a:endParaRPr lang="da-DK" sz="1600" dirty="0">
              <a:latin typeface="Arial" pitchFamily="34" charset="0"/>
              <a:cs typeface="Arial" pitchFamily="34" charset="0"/>
            </a:endParaRPr>
          </a:p>
          <a:p>
            <a:pPr marL="360000" lvl="1" indent="-180000"/>
            <a:r>
              <a:rPr lang="da-DK" dirty="0">
                <a:latin typeface="Arial" pitchFamily="34" charset="0"/>
                <a:cs typeface="Arial" pitchFamily="34" charset="0"/>
              </a:rPr>
              <a:t> </a:t>
            </a:r>
            <a:r>
              <a:rPr lang="da-DK" sz="2000" dirty="0"/>
              <a:t>SKM2024.191.SKTST</a:t>
            </a:r>
          </a:p>
          <a:p>
            <a:pPr marL="1217250" lvl="3" indent="-180000"/>
            <a:endParaRPr lang="da-DK" dirty="0">
              <a:latin typeface="Tw Cen MT" panose="020B0602020104020603" pitchFamily="34" charset="0"/>
              <a:cs typeface="Arial" pitchFamily="34" charset="0"/>
            </a:endParaRPr>
          </a:p>
          <a:p>
            <a:pPr marL="1217250" lvl="3" indent="-180000"/>
            <a:r>
              <a:rPr lang="da-DK" dirty="0">
                <a:latin typeface="Tw Cen MT" panose="020B0602020104020603" pitchFamily="34" charset="0"/>
                <a:cs typeface="Arial" pitchFamily="34" charset="0"/>
              </a:rPr>
              <a:t>Selv om udlejning foretages af en privat investor, vil udlejningen kunne omfattes af momspligt, hvis den vurderes af blive foretaget på ”hotellignende” vilkår</a:t>
            </a:r>
          </a:p>
          <a:p>
            <a:pPr marL="1217250" lvl="3" indent="-180000"/>
            <a:r>
              <a:rPr lang="da-DK" dirty="0">
                <a:latin typeface="Tw Cen MT" panose="020B0602020104020603" pitchFamily="34" charset="0"/>
                <a:cs typeface="Arial" pitchFamily="34" charset="0"/>
              </a:rPr>
              <a:t>Der skal anlægges en konkret vurdering af udlejningen:</a:t>
            </a:r>
          </a:p>
          <a:p>
            <a:pPr marL="1674450" lvl="4" indent="-180000"/>
            <a:r>
              <a:rPr lang="da-DK" dirty="0">
                <a:latin typeface="Tw Cen MT" panose="020B0602020104020603" pitchFamily="34" charset="0"/>
                <a:cs typeface="Arial" pitchFamily="34" charset="0"/>
              </a:rPr>
              <a:t>Adgang til bespisning på stedet tilvejebragt af udlejer</a:t>
            </a:r>
          </a:p>
          <a:p>
            <a:pPr marL="1674450" lvl="4" indent="-180000"/>
            <a:r>
              <a:rPr lang="da-DK" dirty="0">
                <a:latin typeface="Tw Cen MT" panose="020B0602020104020603" pitchFamily="34" charset="0"/>
                <a:cs typeface="Arial" pitchFamily="34" charset="0"/>
              </a:rPr>
              <a:t>Fælles faciliteter</a:t>
            </a:r>
          </a:p>
          <a:p>
            <a:pPr marL="1674450" lvl="4" indent="-180000"/>
            <a:r>
              <a:rPr lang="da-DK" dirty="0">
                <a:latin typeface="Tw Cen MT" panose="020B0602020104020603" pitchFamily="34" charset="0"/>
                <a:cs typeface="Arial" pitchFamily="34" charset="0"/>
              </a:rPr>
              <a:t>Status efter anden lovgivning (et lokalt bindende svar bekræfter at enheder med sommerhusstatus ikke omfattes af momspligt)</a:t>
            </a:r>
          </a:p>
          <a:p>
            <a:pPr marL="1674450" lvl="4" indent="-180000"/>
            <a:r>
              <a:rPr lang="da-DK" dirty="0">
                <a:latin typeface="Tw Cen MT" panose="020B0602020104020603" pitchFamily="34" charset="0"/>
                <a:cs typeface="Arial" pitchFamily="34" charset="0"/>
              </a:rPr>
              <a:t>Må det udlejede kun udlejes erhvervsmæssigt</a:t>
            </a:r>
          </a:p>
          <a:p>
            <a:pPr marL="1674450" lvl="4" indent="-180000"/>
            <a:r>
              <a:rPr lang="da-DK" dirty="0">
                <a:latin typeface="Tw Cen MT" panose="020B0602020104020603" pitchFamily="34" charset="0"/>
                <a:cs typeface="Arial" pitchFamily="34" charset="0"/>
              </a:rPr>
              <a:t>Skal tillægsydelser tilkøbes</a:t>
            </a:r>
          </a:p>
          <a:p>
            <a:pPr marL="1674450" lvl="4" indent="-180000"/>
            <a:r>
              <a:rPr lang="da-DK" dirty="0">
                <a:latin typeface="Tw Cen MT" panose="020B0602020104020603" pitchFamily="34" charset="0"/>
                <a:cs typeface="Arial" pitchFamily="34" charset="0"/>
              </a:rPr>
              <a:t>Afregnes el, vand og varme separat</a:t>
            </a:r>
          </a:p>
          <a:p>
            <a:pPr marL="1217250" lvl="3" indent="-180000"/>
            <a:endParaRPr lang="da-DK" dirty="0">
              <a:latin typeface="Tw Cen MT" panose="020B0602020104020603"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2400" dirty="0">
              <a:latin typeface="Arial" pitchFamily="34" charset="0"/>
              <a:cs typeface="Arial" pitchFamily="34" charset="0"/>
            </a:endParaRPr>
          </a:p>
          <a:p>
            <a:pPr marL="360000" lvl="1" indent="-180000"/>
            <a:endParaRPr lang="da-DK" sz="1600" dirty="0">
              <a:latin typeface="Arial" pitchFamily="34" charset="0"/>
              <a:cs typeface="Arial" pitchFamily="34" charset="0"/>
            </a:endParaRPr>
          </a:p>
        </p:txBody>
      </p:sp>
      <p:sp>
        <p:nvSpPr>
          <p:cNvPr id="5" name="Pladsholder til diasnummer 4"/>
          <p:cNvSpPr>
            <a:spLocks noGrp="1"/>
          </p:cNvSpPr>
          <p:nvPr>
            <p:ph type="sldNum" sz="quarter" idx="12"/>
          </p:nvPr>
        </p:nvSpPr>
        <p:spPr/>
        <p:txBody>
          <a:bodyPr/>
          <a:lstStyle/>
          <a:p>
            <a:fld id="{6734F1DF-5DF1-462A-957E-E6289486E9B8}" type="slidenum">
              <a:rPr lang="da-DK" smtClean="0"/>
              <a:pPr/>
              <a:t>9</a:t>
            </a:fld>
            <a:endParaRPr lang="da-DK"/>
          </a:p>
        </p:txBody>
      </p:sp>
    </p:spTree>
    <p:extLst>
      <p:ext uri="{BB962C8B-B14F-4D97-AF65-F5344CB8AC3E}">
        <p14:creationId xmlns:p14="http://schemas.microsoft.com/office/powerpoint/2010/main" val="2017882408"/>
      </p:ext>
    </p:extLst>
  </p:cSld>
  <p:clrMapOvr>
    <a:masterClrMapping/>
  </p:clrMapOvr>
  <p:transition/>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4005</TotalTime>
  <Words>6541</Words>
  <Application>Microsoft Office PowerPoint</Application>
  <PresentationFormat>Skærmshow (4:3)</PresentationFormat>
  <Paragraphs>1063</Paragraphs>
  <Slides>81</Slides>
  <Notes>42</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81</vt:i4>
      </vt:variant>
    </vt:vector>
  </HeadingPairs>
  <TitlesOfParts>
    <vt:vector size="87" baseType="lpstr">
      <vt:lpstr>Arial</vt:lpstr>
      <vt:lpstr>Calibri</vt:lpstr>
      <vt:lpstr>Tw Cen MT</vt:lpstr>
      <vt:lpstr>Wingdings</vt:lpstr>
      <vt:lpstr>ヒラギノ角ゴ Pro W3</vt:lpstr>
      <vt:lpstr>Kontortema</vt:lpstr>
      <vt:lpstr>Moms og afgifter   Kolding, 28. januar</vt:lpstr>
      <vt:lpstr>PowerPoint-præsentation</vt:lpstr>
      <vt:lpstr>Forrentning</vt:lpstr>
      <vt:lpstr>Lovforslag L 79</vt:lpstr>
      <vt:lpstr>Lovforslag L 79</vt:lpstr>
      <vt:lpstr>Lovforslag L 79</vt:lpstr>
      <vt:lpstr>Lovforslag L 82</vt:lpstr>
      <vt:lpstr>  Andet</vt:lpstr>
      <vt:lpstr>Styresignal - ferielejligheder</vt:lpstr>
      <vt:lpstr>Handel med udland</vt:lpstr>
      <vt:lpstr>Varesalg</vt:lpstr>
      <vt:lpstr>Varesalg til EU-lande</vt:lpstr>
      <vt:lpstr>Varesalg til EU-lande</vt:lpstr>
      <vt:lpstr>Varesalg til EU-lande</vt:lpstr>
      <vt:lpstr> Varesalg til tredjelande</vt:lpstr>
      <vt:lpstr> Varesalg til tredjelande</vt:lpstr>
      <vt:lpstr>Varesalg til EU-lande</vt:lpstr>
      <vt:lpstr>One Stop Moms</vt:lpstr>
      <vt:lpstr>One Stop Moms</vt:lpstr>
      <vt:lpstr>  Salg af ydelser</vt:lpstr>
      <vt:lpstr>  Salg af ydelser</vt:lpstr>
      <vt:lpstr>  Salg af ydelser</vt:lpstr>
      <vt:lpstr>  Salg af ydelser</vt:lpstr>
      <vt:lpstr>  Salg af ydelser</vt:lpstr>
      <vt:lpstr>  Salg af ydelser</vt:lpstr>
      <vt:lpstr>  Salg af ydelser</vt:lpstr>
      <vt:lpstr>  Køb fra udlandet</vt:lpstr>
      <vt:lpstr>  Varekøb fra udlandet</vt:lpstr>
      <vt:lpstr>  Varekøb fra udlandet</vt:lpstr>
      <vt:lpstr>  Køb af ydelser</vt:lpstr>
      <vt:lpstr>  Køb af ydelser</vt:lpstr>
      <vt:lpstr>  Indberetning - salg</vt:lpstr>
      <vt:lpstr>  Indberetning - køb</vt:lpstr>
      <vt:lpstr>Registreringsforhold</vt:lpstr>
      <vt:lpstr>Registreringsforhold</vt:lpstr>
      <vt:lpstr>Fradragsret/købsmoms</vt:lpstr>
      <vt:lpstr>Fradragsret/købsmoms</vt:lpstr>
      <vt:lpstr>Tab på debitorer</vt:lpstr>
      <vt:lpstr>Fritagelser uden fradragsret (§13)</vt:lpstr>
      <vt:lpstr>Generelt</vt:lpstr>
      <vt:lpstr>Styresignaler i høring</vt:lpstr>
      <vt:lpstr>Moms – delvis fradragsret/splitmoms</vt:lpstr>
      <vt:lpstr>Moms – delvis fradragsret</vt:lpstr>
      <vt:lpstr>Fradragsprocent </vt:lpstr>
      <vt:lpstr>Moms - delvis fradragsret </vt:lpstr>
      <vt:lpstr>Eksempel </vt:lpstr>
      <vt:lpstr>Moms - Delvis fradragsret</vt:lpstr>
      <vt:lpstr>Moms - Delvis fradragsret</vt:lpstr>
      <vt:lpstr>Regulering løbende og indberetning af fradragsprocent</vt:lpstr>
      <vt:lpstr>Lønsumsafgift</vt:lpstr>
      <vt:lpstr>Lønsumsafgift</vt:lpstr>
      <vt:lpstr>Lønsumsafgift</vt:lpstr>
      <vt:lpstr>Lønsumsafgift</vt:lpstr>
      <vt:lpstr>Lønsumsafgift</vt:lpstr>
      <vt:lpstr>Lønsumsafgift </vt:lpstr>
      <vt:lpstr>Enkeltafgørelser</vt:lpstr>
      <vt:lpstr>Enkeltafgørelser</vt:lpstr>
      <vt:lpstr> Lønsumsafgiftsgrundlag</vt:lpstr>
      <vt:lpstr>Brugtmoms</vt:lpstr>
      <vt:lpstr>Brugtmoms</vt:lpstr>
      <vt:lpstr>Fast ejendom</vt:lpstr>
      <vt:lpstr>Fast ejendom</vt:lpstr>
      <vt:lpstr>Ombyggede/renoverede ejendomme</vt:lpstr>
      <vt:lpstr>Ombyggede/renoverede ejendomme</vt:lpstr>
      <vt:lpstr>Ombyggede/renoverede ejendomme</vt:lpstr>
      <vt:lpstr>Ombyggede/renoverede ejendomme</vt:lpstr>
      <vt:lpstr>Udlejning af fast ejendom</vt:lpstr>
      <vt:lpstr>Udlejning af fast ejendom</vt:lpstr>
      <vt:lpstr>Kørsel  - generelt</vt:lpstr>
      <vt:lpstr>Ladestandere / el-biler</vt:lpstr>
      <vt:lpstr>Ladestandere / el-biler</vt:lpstr>
      <vt:lpstr>Foreninger</vt:lpstr>
      <vt:lpstr>Foreninger</vt:lpstr>
      <vt:lpstr>Foreninger</vt:lpstr>
      <vt:lpstr>Enkeltafgørelser</vt:lpstr>
      <vt:lpstr>Enkeltafgørelser</vt:lpstr>
      <vt:lpstr>Enkeltafgørelser</vt:lpstr>
      <vt:lpstr>Enkeltafgørelser</vt:lpstr>
      <vt:lpstr>Godtgørelse af energiafgifter</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sep</dc:creator>
  <cp:lastModifiedBy>Søren Engers Pedersen</cp:lastModifiedBy>
  <cp:revision>552</cp:revision>
  <cp:lastPrinted>2023-09-04T09:03:38Z</cp:lastPrinted>
  <dcterms:created xsi:type="dcterms:W3CDTF">2011-05-02T14:11:07Z</dcterms:created>
  <dcterms:modified xsi:type="dcterms:W3CDTF">2025-01-20T13:29:24Z</dcterms:modified>
</cp:coreProperties>
</file>